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8" r:id="rId3"/>
  </p:sldMasterIdLst>
  <p:notesMasterIdLst>
    <p:notesMasterId r:id="rId15"/>
  </p:notesMasterIdLst>
  <p:sldIdLst>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850B-6EF8-471F-837B-4C928BCA246A}" type="datetimeFigureOut">
              <a:rPr lang="en-GB" smtClean="0"/>
              <a:t>07/01/2016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B5706-0916-462B-92F3-75655280FE1C}" type="slidenum">
              <a:rPr lang="en-GB" smtClean="0"/>
              <a:t>‹#›</a:t>
            </a:fld>
            <a:endParaRPr lang="en-GB"/>
          </a:p>
        </p:txBody>
      </p:sp>
    </p:spTree>
    <p:extLst>
      <p:ext uri="{BB962C8B-B14F-4D97-AF65-F5344CB8AC3E}">
        <p14:creationId xmlns:p14="http://schemas.microsoft.com/office/powerpoint/2010/main" val="42305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pitchFamily="18" charset="0"/>
                <a:ea typeface="ＭＳ Ｐゴシック" pitchFamily="34" charset="-128"/>
              </a:rPr>
              <a:t>Currently Angel Road has long gaps in services, and just one train an hour into London during the morning peak period.</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CD08C2FC-B2F8-4561-81BE-44EF0B6AB1F8}" type="slidenum">
              <a:rPr lang="en-GB" altLang="en-US">
                <a:solidFill>
                  <a:prstClr val="black"/>
                </a:solidFill>
                <a:latin typeface="Times New Roman" pitchFamily="18" charset="0"/>
              </a:rPr>
              <a:pPr>
                <a:spcBef>
                  <a:spcPct val="0"/>
                </a:spcBef>
              </a:pPr>
              <a:t>1</a:t>
            </a:fld>
            <a:endParaRPr lang="en-GB" altLang="en-US">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latin typeface="Times" pitchFamily="18" charset="0"/>
                <a:ea typeface="ＭＳ Ｐゴシック" pitchFamily="34" charset="-128"/>
              </a:rPr>
              <a:t>The development impacts around Crossrail 2 stations are not limited to the station. The benefits of Crossrail 2 in helping to realise development benefits will cover up to 1km from the station as well as wider property market areas and major growth areas which are linked by connecting stations and supporting transport corridors.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929BCB1D-4757-4E47-B842-7F117176EDE3}" type="slidenum">
              <a:rPr lang="en-GB" altLang="en-US">
                <a:solidFill>
                  <a:srgbClr val="000000"/>
                </a:solidFill>
                <a:latin typeface="Calibri" pitchFamily="34" charset="0"/>
              </a:rPr>
              <a:pPr>
                <a:spcBef>
                  <a:spcPct val="0"/>
                </a:spcBef>
              </a:pPr>
              <a:t>2</a:t>
            </a:fld>
            <a:endParaRPr lang="en-GB"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smtClean="0">
                <a:latin typeface="Arial" pitchFamily="34" charset="0"/>
                <a:ea typeface="ＭＳ Ｐゴシック" pitchFamily="34" charset="-128"/>
                <a:cs typeface="Arial" pitchFamily="34" charset="0"/>
              </a:rPr>
              <a:t>Crossrail 2 could unlock the delivery of around 200,000 new homes in the Crossrail 2 corridor and wider South East, over and above the c90,000 that we estimate are likely to come forward anyway. </a:t>
            </a:r>
          </a:p>
          <a:p>
            <a:endParaRPr lang="en-GB" altLang="en-US" sz="1000" smtClean="0">
              <a:latin typeface="Arial" pitchFamily="34" charset="0"/>
              <a:ea typeface="ＭＳ Ｐゴシック" pitchFamily="34" charset="-128"/>
              <a:cs typeface="Arial" pitchFamily="34" charset="0"/>
            </a:endParaRPr>
          </a:p>
          <a:p>
            <a:r>
              <a:rPr lang="en-GB" altLang="en-US" sz="1000" smtClean="0">
                <a:latin typeface="Arial" pitchFamily="34" charset="0"/>
                <a:ea typeface="ＭＳ Ｐゴシック" pitchFamily="34" charset="-128"/>
                <a:cs typeface="Arial" pitchFamily="34" charset="0"/>
              </a:rPr>
              <a:t>This work is the outcome of a significant bottom-up site specific analysis exercise, looking at more than 3,000 sites. </a:t>
            </a:r>
          </a:p>
          <a:p>
            <a:endParaRPr lang="en-GB" altLang="en-US" sz="1000" smtClean="0">
              <a:latin typeface="Arial" pitchFamily="34" charset="0"/>
              <a:ea typeface="ＭＳ Ｐゴシック" pitchFamily="34" charset="-128"/>
              <a:cs typeface="Arial" pitchFamily="34" charset="0"/>
            </a:endParaRPr>
          </a:p>
          <a:p>
            <a:r>
              <a:rPr lang="en-GB" altLang="en-US" sz="1000" smtClean="0">
                <a:latin typeface="Arial" pitchFamily="34" charset="0"/>
                <a:ea typeface="ＭＳ Ｐゴシック" pitchFamily="34" charset="-128"/>
                <a:cs typeface="Arial" pitchFamily="34" charset="0"/>
              </a:rPr>
              <a:t>The London Plan identifies opportunity areas. Areas with the potential for both regeneration and growth. And the largest opportunity area is in the northeast – the Upper Lea Valley. Here, levels of deprivation are very high. </a:t>
            </a:r>
          </a:p>
          <a:p>
            <a:endParaRPr lang="en-US" altLang="en-US" smtClean="0">
              <a:latin typeface="Times" pitchFamily="18" charset="0"/>
              <a:ea typeface="ＭＳ Ｐゴシック"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8D178F55-6012-4E56-BE97-ED0EFB4EADE4}" type="slidenum">
              <a:rPr lang="en-GB" altLang="en-US">
                <a:solidFill>
                  <a:srgbClr val="000000"/>
                </a:solidFill>
                <a:latin typeface="Times New Roman" pitchFamily="18" charset="0"/>
              </a:rPr>
              <a:pPr>
                <a:spcBef>
                  <a:spcPct val="0"/>
                </a:spcBef>
              </a:pPr>
              <a:t>4</a:t>
            </a:fld>
            <a:endParaRPr lang="en-GB" altLang="en-US">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pitchFamily="18" charset="0"/>
                <a:ea typeface="ＭＳ Ｐゴシック" pitchFamily="34" charset="-128"/>
              </a:rPr>
              <a:t>Do minimum already takes account of STAR and the planned regeneration proposals as set out in the Meridian Water Masterplan </a:t>
            </a:r>
          </a:p>
          <a:p>
            <a:endParaRPr lang="en-GB" altLang="en-US" smtClean="0">
              <a:latin typeface="Times" pitchFamily="18" charset="0"/>
              <a:ea typeface="ＭＳ Ｐゴシック" pitchFamily="34" charset="-128"/>
            </a:endParaRPr>
          </a:p>
          <a:p>
            <a:r>
              <a:rPr lang="en-GB" altLang="en-US" smtClean="0">
                <a:latin typeface="Times" pitchFamily="18" charset="0"/>
                <a:ea typeface="ＭＳ Ｐゴシック" pitchFamily="34" charset="-128"/>
              </a:rPr>
              <a:t>Additional transport connectivity and accessibility as a result of Crossrail 2 can further support established regeneration objectives.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FF3942C7-57EE-45A6-922D-7C2960EC3CFD}" type="slidenum">
              <a:rPr lang="en-GB" altLang="en-US">
                <a:solidFill>
                  <a:prstClr val="black"/>
                </a:solidFill>
                <a:latin typeface="Times New Roman" pitchFamily="18" charset="0"/>
              </a:rPr>
              <a:pPr>
                <a:spcBef>
                  <a:spcPct val="0"/>
                </a:spcBef>
              </a:pPr>
              <a:t>5</a:t>
            </a:fld>
            <a:endParaRPr lang="en-GB" altLang="en-US">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pitchFamily="18" charset="0"/>
                <a:ea typeface="ＭＳ Ｐゴシック" pitchFamily="34" charset="-128"/>
              </a:rPr>
              <a:t>Current discussions with RB Kingston in relation to Tolworth; LB Enfield in relation to Upper Lea Valley.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ea typeface="ＭＳ Ｐゴシック" pitchFamily="34" charset="-128"/>
              </a:defRPr>
            </a:lvl1pPr>
            <a:lvl2pPr marL="742950" indent="-285750" eaLnBrk="0" hangingPunct="0">
              <a:spcBef>
                <a:spcPct val="30000"/>
              </a:spcBef>
              <a:defRPr sz="1200">
                <a:solidFill>
                  <a:schemeClr val="tx1"/>
                </a:solidFill>
                <a:latin typeface="Times" pitchFamily="18" charset="0"/>
                <a:ea typeface="ＭＳ Ｐゴシック" pitchFamily="34" charset="-128"/>
              </a:defRPr>
            </a:lvl2pPr>
            <a:lvl3pPr marL="1143000" indent="-228600" eaLnBrk="0" hangingPunct="0">
              <a:spcBef>
                <a:spcPct val="30000"/>
              </a:spcBef>
              <a:defRPr sz="1200">
                <a:solidFill>
                  <a:schemeClr val="tx1"/>
                </a:solidFill>
                <a:latin typeface="Times" pitchFamily="18" charset="0"/>
                <a:ea typeface="ＭＳ Ｐゴシック" pitchFamily="34" charset="-128"/>
              </a:defRPr>
            </a:lvl3pPr>
            <a:lvl4pPr marL="1600200" indent="-228600" eaLnBrk="0" hangingPunct="0">
              <a:spcBef>
                <a:spcPct val="30000"/>
              </a:spcBef>
              <a:defRPr sz="1200">
                <a:solidFill>
                  <a:schemeClr val="tx1"/>
                </a:solidFill>
                <a:latin typeface="Times" pitchFamily="18" charset="0"/>
                <a:ea typeface="ＭＳ Ｐゴシック" pitchFamily="34" charset="-128"/>
              </a:defRPr>
            </a:lvl4pPr>
            <a:lvl5pPr marL="2057400" indent="-228600" eaLnBrk="0" hangingPunct="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pPr>
            <a:fld id="{E3B26539-559D-4F53-A4F2-1A1FA9D10BFD}" type="slidenum">
              <a:rPr lang="en-GB" altLang="en-US">
                <a:solidFill>
                  <a:prstClr val="black"/>
                </a:solidFill>
                <a:latin typeface="Times New Roman" pitchFamily="18" charset="0"/>
              </a:rPr>
              <a:pPr>
                <a:spcBef>
                  <a:spcPct val="0"/>
                </a:spcBef>
              </a:pPr>
              <a:t>7</a:t>
            </a:fld>
            <a:endParaRPr lang="en-GB" altLang="en-US">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ning Title Slide">
    <p:spTree>
      <p:nvGrpSpPr>
        <p:cNvPr id="1" name=""/>
        <p:cNvGrpSpPr/>
        <p:nvPr/>
      </p:nvGrpSpPr>
      <p:grpSpPr>
        <a:xfrm>
          <a:off x="0" y="0"/>
          <a:ext cx="0" cy="0"/>
          <a:chOff x="0" y="0"/>
          <a:chExt cx="0" cy="0"/>
        </a:xfrm>
      </p:grpSpPr>
      <p:pic>
        <p:nvPicPr>
          <p:cNvPr id="4" name="Picture 2" descr="U:\Policy Advisor\Other\Slide Break Map.png"/>
          <p:cNvPicPr>
            <a:picLocks noChangeAspect="1" noChangeArrowheads="1"/>
          </p:cNvPicPr>
          <p:nvPr userDrawn="1"/>
        </p:nvPicPr>
        <p:blipFill>
          <a:blip r:embed="rId2">
            <a:extLst>
              <a:ext uri="{28A0092B-C50C-407E-A947-70E740481C1C}">
                <a14:useLocalDpi xmlns:a14="http://schemas.microsoft.com/office/drawing/2010/main" val="0"/>
              </a:ext>
            </a:extLst>
          </a:blip>
          <a:srcRect l="6699" t="4929" r="6628" b="4855"/>
          <a:stretch>
            <a:fillRect/>
          </a:stretch>
        </p:blipFill>
        <p:spPr bwMode="auto">
          <a:xfrm>
            <a:off x="-3175" y="0"/>
            <a:ext cx="91471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3175" y="4143375"/>
            <a:ext cx="9147175" cy="1800225"/>
          </a:xfrm>
          <a:prstGeom prst="rect">
            <a:avLst/>
          </a:prstGeom>
          <a:solidFill>
            <a:schemeClr val="bg1">
              <a:alpha val="65097"/>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cs typeface="Arial" pitchFamily="34" charset="0"/>
            </a:endParaRPr>
          </a:p>
        </p:txBody>
      </p:sp>
      <p:sp>
        <p:nvSpPr>
          <p:cNvPr id="6" name="Rectangle 5"/>
          <p:cNvSpPr>
            <a:spLocks noChangeArrowheads="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cs typeface="Arial" pitchFamily="34" charset="0"/>
            </a:endParaRPr>
          </a:p>
        </p:txBody>
      </p:sp>
      <p:pic>
        <p:nvPicPr>
          <p:cNvPr id="7" name="Picture 4" descr="U:\Policy Advisor\Other\Planning_Logo.pn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575"/>
          <a:stretch>
            <a:fillRect/>
          </a:stretch>
        </p:blipFill>
        <p:spPr bwMode="auto">
          <a:xfrm>
            <a:off x="6929438" y="5186363"/>
            <a:ext cx="1703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subTitle" idx="1"/>
          </p:nvPr>
        </p:nvSpPr>
        <p:spPr>
          <a:xfrm>
            <a:off x="540000" y="5287711"/>
            <a:ext cx="6120000" cy="315089"/>
          </a:xfr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0" name="Rectangle 2"/>
          <p:cNvSpPr>
            <a:spLocks noGrp="1" noChangeArrowheads="1"/>
          </p:cNvSpPr>
          <p:nvPr>
            <p:ph type="ctrTitle"/>
          </p:nvPr>
        </p:nvSpPr>
        <p:spPr>
          <a:xfrm>
            <a:off x="540000" y="4458258"/>
            <a:ext cx="8064000" cy="573621"/>
          </a:xfr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7354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Image Layou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572000" y="0"/>
            <a:ext cx="45720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sz="2000" dirty="0" smtClean="0">
              <a:solidFill>
                <a:srgbClr val="FFFFFF"/>
              </a:solidFill>
              <a:latin typeface="NJFont Light" pitchFamily="34" charset="0"/>
              <a:cs typeface="Arial" pitchFamily="34" charset="0"/>
            </a:endParaRPr>
          </a:p>
        </p:txBody>
      </p:sp>
      <p:sp>
        <p:nvSpPr>
          <p:cNvPr id="6" name="TextBox 5"/>
          <p:cNvSpPr txBox="1">
            <a:spLocks noChangeArrowheads="1"/>
          </p:cNvSpPr>
          <p:nvPr userDrawn="1"/>
        </p:nvSpPr>
        <p:spPr bwMode="auto">
          <a:xfrm rot="18181032">
            <a:off x="4932363" y="3182937"/>
            <a:ext cx="3841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cs typeface="Arial" pitchFamily="34" charset="0"/>
              </a:rPr>
              <a:t>CROP IMAGE TO 2:3</a:t>
            </a:r>
          </a:p>
        </p:txBody>
      </p:sp>
      <p:cxnSp>
        <p:nvCxnSpPr>
          <p:cNvPr id="8" name="Straight Arrow Connector 6"/>
          <p:cNvCxnSpPr>
            <a:cxnSpLocks noChangeShapeType="1"/>
            <a:stCxn id="9" idx="1"/>
          </p:cNvCxnSpPr>
          <p:nvPr userDrawn="1"/>
        </p:nvCxnSpPr>
        <p:spPr bwMode="auto">
          <a:xfrm flipH="1">
            <a:off x="4562475" y="5040313"/>
            <a:ext cx="1243013" cy="1817687"/>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7"/>
          <p:cNvCxnSpPr>
            <a:cxnSpLocks noChangeShapeType="1"/>
            <a:stCxn id="9" idx="3"/>
          </p:cNvCxnSpPr>
          <p:nvPr userDrawn="1"/>
        </p:nvCxnSpPr>
        <p:spPr bwMode="auto">
          <a:xfrm flipV="1">
            <a:off x="7900988" y="0"/>
            <a:ext cx="1243012" cy="1817688"/>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42000" y="0"/>
            <a:ext cx="3878475" cy="1152000"/>
          </a:xfrm>
        </p:spPr>
        <p:txBody>
          <a:bodyPr>
            <a:normAutofit/>
          </a:bodyPr>
          <a:lstStyle>
            <a:lvl1pPr>
              <a:defRPr lang="en-US" dirty="0"/>
            </a:lvl1pPr>
          </a:lstStyle>
          <a:p>
            <a:r>
              <a:rPr lang="en-US" dirty="0" smtClean="0"/>
              <a:t>Click to edit Master title style</a:t>
            </a:r>
            <a:endParaRPr lang="en-US" dirty="0"/>
          </a:p>
        </p:txBody>
      </p:sp>
      <p:sp>
        <p:nvSpPr>
          <p:cNvPr id="3" name="Content Placeholder 2"/>
          <p:cNvSpPr>
            <a:spLocks noGrp="1"/>
          </p:cNvSpPr>
          <p:nvPr>
            <p:ph sz="half" idx="1"/>
          </p:nvPr>
        </p:nvSpPr>
        <p:spPr>
          <a:xfrm>
            <a:off x="342000" y="1081316"/>
            <a:ext cx="3878475" cy="5328000"/>
          </a:xfrm>
        </p:spPr>
        <p:txBody>
          <a:bodyPr>
            <a:normAutofit/>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Picture Placeholder 6"/>
          <p:cNvSpPr>
            <a:spLocks noGrp="1"/>
          </p:cNvSpPr>
          <p:nvPr>
            <p:ph type="pic" sz="quarter" idx="11"/>
          </p:nvPr>
        </p:nvSpPr>
        <p:spPr>
          <a:xfrm>
            <a:off x="4572000" y="0"/>
            <a:ext cx="4572000" cy="6858000"/>
          </a:xfrm>
        </p:spPr>
        <p:txBody>
          <a:bodyPr>
            <a:normAutofit/>
          </a:bodyPr>
          <a:lstStyle/>
          <a:p>
            <a:pPr lvl="0"/>
            <a:endParaRPr lang="en-GB" noProof="0" dirty="0"/>
          </a:p>
        </p:txBody>
      </p:sp>
      <p:sp>
        <p:nvSpPr>
          <p:cNvPr id="10" name="Slide Number Placeholder 11"/>
          <p:cNvSpPr>
            <a:spLocks noGrp="1"/>
          </p:cNvSpPr>
          <p:nvPr>
            <p:ph type="sldNum" sz="quarter" idx="12"/>
          </p:nvPr>
        </p:nvSpPr>
        <p:spPr>
          <a:xfrm>
            <a:off x="1214438" y="6434138"/>
            <a:ext cx="2133600" cy="414337"/>
          </a:xfrm>
        </p:spPr>
        <p:txBody>
          <a:bodyPr/>
          <a:lstStyle>
            <a:lvl1pPr>
              <a:defRPr/>
            </a:lvl1pPr>
          </a:lstStyle>
          <a:p>
            <a:pPr>
              <a:defRPr/>
            </a:pPr>
            <a:fld id="{2A2645E4-5B98-4140-98FB-FD3597867474}"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127460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sz="2000" dirty="0" smtClean="0">
              <a:solidFill>
                <a:srgbClr val="FFFFFF"/>
              </a:solidFill>
              <a:latin typeface="NJFont Light" pitchFamily="34" charset="0"/>
              <a:cs typeface="Arial" pitchFamily="34" charset="0"/>
            </a:endParaRPr>
          </a:p>
        </p:txBody>
      </p:sp>
      <p:sp>
        <p:nvSpPr>
          <p:cNvPr id="6" name="TextBox 5"/>
          <p:cNvSpPr txBox="1">
            <a:spLocks noChangeArrowheads="1"/>
          </p:cNvSpPr>
          <p:nvPr userDrawn="1"/>
        </p:nvSpPr>
        <p:spPr bwMode="auto">
          <a:xfrm rot="19380000">
            <a:off x="2557463" y="3182938"/>
            <a:ext cx="4029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cs typeface="Arial" pitchFamily="34" charset="0"/>
              </a:rPr>
              <a:t>CROP IMAGE TO 4:3</a:t>
            </a:r>
          </a:p>
        </p:txBody>
      </p:sp>
      <p:cxnSp>
        <p:nvCxnSpPr>
          <p:cNvPr id="7" name="Straight Arrow Connector 6"/>
          <p:cNvCxnSpPr>
            <a:cxnSpLocks noChangeShapeType="1"/>
          </p:cNvCxnSpPr>
          <p:nvPr userDrawn="1"/>
        </p:nvCxnSpPr>
        <p:spPr bwMode="auto">
          <a:xfrm flipH="1">
            <a:off x="0" y="464185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userDrawn="1"/>
        </p:nvCxnSpPr>
        <p:spPr bwMode="auto">
          <a:xfrm flipV="1">
            <a:off x="6181725" y="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 name="Picture Placeholder 3"/>
          <p:cNvSpPr>
            <a:spLocks noGrp="1"/>
          </p:cNvSpPr>
          <p:nvPr>
            <p:ph type="pic" sz="quarter" idx="10"/>
          </p:nvPr>
        </p:nvSpPr>
        <p:spPr>
          <a:xfrm>
            <a:off x="0" y="0"/>
            <a:ext cx="9144000" cy="6858000"/>
          </a:xfrm>
        </p:spPr>
        <p:txBody>
          <a:bodyPr>
            <a:normAutofit/>
          </a:bodyPr>
          <a:lstStyle/>
          <a:p>
            <a:pPr lvl="0"/>
            <a:endParaRPr lang="en-GB" noProof="0" dirty="0"/>
          </a:p>
        </p:txBody>
      </p:sp>
      <p:sp>
        <p:nvSpPr>
          <p:cNvPr id="2" name="Title 1"/>
          <p:cNvSpPr>
            <a:spLocks noGrp="1"/>
          </p:cNvSpPr>
          <p:nvPr>
            <p:ph type="title"/>
          </p:nvPr>
        </p:nvSpPr>
        <p:spPr>
          <a:xfrm>
            <a:off x="0" y="5238000"/>
            <a:ext cx="9144000" cy="1080000"/>
          </a:xfrm>
          <a:solidFill>
            <a:schemeClr val="bg1">
              <a:alpha val="90000"/>
            </a:schemeClr>
          </a:solidFill>
        </p:spPr>
        <p:txBody>
          <a:bodyPr lIns="360000" rIns="360000">
            <a:normAutofit/>
          </a:bodyPr>
          <a:lstStyle>
            <a:lvl1pPr marL="180975" indent="0">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72918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064000" cy="1152000"/>
          </a:xfrm>
        </p:spPr>
        <p:txBody>
          <a:bodyPr>
            <a:normAutofit/>
          </a:bodyPr>
          <a:lstStyle/>
          <a:p>
            <a:r>
              <a:rPr lang="en-US" dirty="0" smtClean="0"/>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pPr>
              <a:defRPr/>
            </a:pPr>
            <a:fld id="{9FB4A50F-7555-4837-92AA-B7BB8EC4D327}"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8078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229DB983-1CDF-4EC2-9FBE-7B862B81B714}"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210804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Contacts/Questions">
    <p:spTree>
      <p:nvGrpSpPr>
        <p:cNvPr id="1" name=""/>
        <p:cNvGrpSpPr/>
        <p:nvPr/>
      </p:nvGrpSpPr>
      <p:grpSpPr>
        <a:xfrm>
          <a:off x="0" y="0"/>
          <a:ext cx="0" cy="0"/>
          <a:chOff x="0" y="0"/>
          <a:chExt cx="0" cy="0"/>
        </a:xfrm>
      </p:grpSpPr>
      <p:pic>
        <p:nvPicPr>
          <p:cNvPr id="4" name="Picture 2" descr="U:\Policy Advisor\Other\City Hall.jpg"/>
          <p:cNvPicPr>
            <a:picLocks noChangeAspect="1" noChangeArrowheads="1"/>
          </p:cNvPicPr>
          <p:nvPr userDrawn="1"/>
        </p:nvPicPr>
        <p:blipFill>
          <a:blip r:embed="rId2">
            <a:extLst>
              <a:ext uri="{28A0092B-C50C-407E-A947-70E740481C1C}">
                <a14:useLocalDpi xmlns:a14="http://schemas.microsoft.com/office/drawing/2010/main" val="0"/>
              </a:ext>
            </a:extLst>
          </a:blip>
          <a:srcRect l="5367" r="53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160463"/>
            <a:ext cx="9144000" cy="4537075"/>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defRPr/>
            </a:pPr>
            <a:endParaRPr lang="en-US" altLang="en-US" sz="2200" dirty="0" smtClean="0">
              <a:solidFill>
                <a:srgbClr val="FFFFFF"/>
              </a:solidFill>
              <a:latin typeface="NJFont Light" pitchFamily="34" charset="0"/>
              <a:cs typeface="Arial" pitchFamily="34" charset="0"/>
            </a:endParaRPr>
          </a:p>
        </p:txBody>
      </p:sp>
      <p:pic>
        <p:nvPicPr>
          <p:cNvPr id="6" name="Picture 16" descr="TfL_Branding.pn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4584700"/>
            <a:ext cx="2133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540000" y="1918514"/>
            <a:ext cx="8064000" cy="718398"/>
          </a:xfrm>
        </p:spPr>
        <p:txBody>
          <a:bodyPr>
            <a:normAutofit/>
          </a:bodyPr>
          <a:lstStyle>
            <a:lvl1pPr algn="ctr">
              <a:defRPr sz="4400">
                <a:latin typeface="NJFont Medium" panose="020B0603020304020204" pitchFamily="34" charset="0"/>
              </a:defRPr>
            </a:lvl1pPr>
          </a:lstStyle>
          <a:p>
            <a:r>
              <a:rPr lang="en-US" dirty="0" smtClean="0"/>
              <a:t>Click to edit Master title style</a:t>
            </a:r>
            <a:endParaRPr lang="en-US" dirty="0"/>
          </a:p>
        </p:txBody>
      </p:sp>
      <p:sp>
        <p:nvSpPr>
          <p:cNvPr id="19" name="Text Placeholder 11"/>
          <p:cNvSpPr>
            <a:spLocks noGrp="1"/>
          </p:cNvSpPr>
          <p:nvPr>
            <p:ph type="body" sz="quarter" idx="10"/>
          </p:nvPr>
        </p:nvSpPr>
        <p:spPr>
          <a:xfrm>
            <a:off x="539553" y="2636912"/>
            <a:ext cx="8064698" cy="1761640"/>
          </a:xfrm>
        </p:spPr>
        <p:txBody>
          <a:bodyPr anchor="ctr"/>
          <a:lstStyle>
            <a:lvl1pPr marL="0" indent="0" algn="ctr">
              <a:spcBef>
                <a:spcPts val="0"/>
              </a:spcBef>
              <a:buNone/>
              <a:defRPr sz="2800"/>
            </a:lvl1pPr>
            <a:lvl4pPr marL="1371600" indent="0">
              <a:buNone/>
              <a:defRPr/>
            </a:lvl4pPr>
          </a:lstStyle>
          <a:p>
            <a:pPr lvl="0"/>
            <a:r>
              <a:rPr lang="en-US" dirty="0" smtClean="0"/>
              <a:t>Click to edit Master text style</a:t>
            </a:r>
            <a:endParaRPr lang="en-GB" dirty="0"/>
          </a:p>
        </p:txBody>
      </p:sp>
    </p:spTree>
    <p:extLst>
      <p:ext uri="{BB962C8B-B14F-4D97-AF65-F5344CB8AC3E}">
        <p14:creationId xmlns:p14="http://schemas.microsoft.com/office/powerpoint/2010/main" val="3616671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2B2681D4-E77A-4F6D-AE83-D333C10DB82F}"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D89E19A5-6671-4810-8B7F-98B4A1F29592}" type="slidenum">
              <a:rPr lang="en-GB"/>
              <a:pPr>
                <a:defRPr/>
              </a:pPr>
              <a:t>‹#›</a:t>
            </a:fld>
            <a:endParaRPr lang="en-GB" dirty="0"/>
          </a:p>
        </p:txBody>
      </p:sp>
    </p:spTree>
    <p:extLst>
      <p:ext uri="{BB962C8B-B14F-4D97-AF65-F5344CB8AC3E}">
        <p14:creationId xmlns:p14="http://schemas.microsoft.com/office/powerpoint/2010/main" val="55036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A085E013-3FBD-4CE8-8172-141082404916}"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05A12B84-170A-431A-B264-AE563EBD96BA}" type="slidenum">
              <a:rPr lang="en-GB"/>
              <a:pPr>
                <a:defRPr/>
              </a:pPr>
              <a:t>‹#›</a:t>
            </a:fld>
            <a:endParaRPr lang="en-GB" dirty="0"/>
          </a:p>
        </p:txBody>
      </p:sp>
    </p:spTree>
    <p:extLst>
      <p:ext uri="{BB962C8B-B14F-4D97-AF65-F5344CB8AC3E}">
        <p14:creationId xmlns:p14="http://schemas.microsoft.com/office/powerpoint/2010/main" val="203444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69C94902-7D6B-4734-A502-8F30DDB9152C}"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E271C0A9-0711-49DD-A2E4-8DF8B82142F1}" type="slidenum">
              <a:rPr lang="en-GB"/>
              <a:pPr>
                <a:defRPr/>
              </a:pPr>
              <a:t>‹#›</a:t>
            </a:fld>
            <a:endParaRPr lang="en-GB" dirty="0"/>
          </a:p>
        </p:txBody>
      </p:sp>
    </p:spTree>
    <p:extLst>
      <p:ext uri="{BB962C8B-B14F-4D97-AF65-F5344CB8AC3E}">
        <p14:creationId xmlns:p14="http://schemas.microsoft.com/office/powerpoint/2010/main" val="320086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CBF141A8-CC7A-4E5E-9BEF-681B7A21F989}" type="datetimeFigureOut">
              <a:rPr lang="en-GB"/>
              <a:pPr>
                <a:defRPr/>
              </a:pPr>
              <a:t>07/01/2016</a:t>
            </a:fld>
            <a:endParaRPr lang="en-GB" dirty="0"/>
          </a:p>
        </p:txBody>
      </p:sp>
      <p:sp>
        <p:nvSpPr>
          <p:cNvPr id="6"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BF1416DC-B5BA-48CF-AF5D-F555CD216DDC}" type="slidenum">
              <a:rPr lang="en-GB"/>
              <a:pPr>
                <a:defRPr/>
              </a:pPr>
              <a:t>‹#›</a:t>
            </a:fld>
            <a:endParaRPr lang="en-GB" dirty="0"/>
          </a:p>
        </p:txBody>
      </p:sp>
    </p:spTree>
    <p:extLst>
      <p:ext uri="{BB962C8B-B14F-4D97-AF65-F5344CB8AC3E}">
        <p14:creationId xmlns:p14="http://schemas.microsoft.com/office/powerpoint/2010/main" val="513601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1875253D-FB65-40AB-87D7-9AFFB3DBD5C7}" type="datetimeFigureOut">
              <a:rPr lang="en-GB"/>
              <a:pPr>
                <a:defRPr/>
              </a:pPr>
              <a:t>07/01/2016</a:t>
            </a:fld>
            <a:endParaRPr lang="en-GB" dirty="0"/>
          </a:p>
        </p:txBody>
      </p:sp>
      <p:sp>
        <p:nvSpPr>
          <p:cNvPr id="8"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A012F075-D245-426D-9114-98AE70C807B3}" type="slidenum">
              <a:rPr lang="en-GB"/>
              <a:pPr>
                <a:defRPr/>
              </a:pPr>
              <a:t>‹#›</a:t>
            </a:fld>
            <a:endParaRPr lang="en-GB" dirty="0"/>
          </a:p>
        </p:txBody>
      </p:sp>
    </p:spTree>
    <p:extLst>
      <p:ext uri="{BB962C8B-B14F-4D97-AF65-F5344CB8AC3E}">
        <p14:creationId xmlns:p14="http://schemas.microsoft.com/office/powerpoint/2010/main" val="3182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ernal Title Slide">
    <p:spTree>
      <p:nvGrpSpPr>
        <p:cNvPr id="1" name=""/>
        <p:cNvGrpSpPr/>
        <p:nvPr/>
      </p:nvGrpSpPr>
      <p:grpSpPr>
        <a:xfrm>
          <a:off x="0" y="0"/>
          <a:ext cx="0" cy="0"/>
          <a:chOff x="0" y="0"/>
          <a:chExt cx="0" cy="0"/>
        </a:xfrm>
      </p:grpSpPr>
      <p:pic>
        <p:nvPicPr>
          <p:cNvPr id="4" name="Picture 2" descr="U:\T001-1392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3175" y="4143375"/>
            <a:ext cx="9147175" cy="1800225"/>
          </a:xfrm>
          <a:prstGeom prst="rect">
            <a:avLst/>
          </a:prstGeom>
          <a:solidFill>
            <a:schemeClr val="bg1">
              <a:alpha val="85097"/>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cs typeface="Arial" pitchFamily="34" charset="0"/>
            </a:endParaRPr>
          </a:p>
        </p:txBody>
      </p:sp>
      <p:sp>
        <p:nvSpPr>
          <p:cNvPr id="6" name="Rectangle 5"/>
          <p:cNvSpPr>
            <a:spLocks noChangeArrowheads="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cs typeface="Arial" pitchFamily="34" charset="0"/>
            </a:endParaRPr>
          </a:p>
        </p:txBody>
      </p:sp>
      <p:pic>
        <p:nvPicPr>
          <p:cNvPr id="7" name="Picture 7" descr="TfL_Branding.pn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81" r="3552"/>
          <a:stretch>
            <a:fillRect/>
          </a:stretch>
        </p:blipFill>
        <p:spPr bwMode="auto">
          <a:xfrm>
            <a:off x="6934200" y="5183188"/>
            <a:ext cx="1677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Grp="1" noChangeArrowheads="1"/>
          </p:cNvSpPr>
          <p:nvPr>
            <p:ph type="subTitle" idx="1"/>
          </p:nvPr>
        </p:nvSpPr>
        <p:spPr>
          <a:xfrm>
            <a:off x="540000" y="5287711"/>
            <a:ext cx="6120000" cy="315089"/>
          </a:xfr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3" name="Rectangle 2"/>
          <p:cNvSpPr>
            <a:spLocks noGrp="1" noChangeArrowheads="1"/>
          </p:cNvSpPr>
          <p:nvPr>
            <p:ph type="ctrTitle"/>
          </p:nvPr>
        </p:nvSpPr>
        <p:spPr>
          <a:xfrm>
            <a:off x="540000" y="4458258"/>
            <a:ext cx="8064000" cy="573621"/>
          </a:xfr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77333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3A18E0B8-5356-4966-83F1-47C17B5D8B87}" type="datetimeFigureOut">
              <a:rPr lang="en-GB"/>
              <a:pPr>
                <a:defRPr/>
              </a:pPr>
              <a:t>07/01/2016</a:t>
            </a:fld>
            <a:endParaRPr lang="en-GB" dirty="0"/>
          </a:p>
        </p:txBody>
      </p:sp>
      <p:sp>
        <p:nvSpPr>
          <p:cNvPr id="4"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8EACCD29-64FC-4897-955C-2778AFDD5D45}" type="slidenum">
              <a:rPr lang="en-GB"/>
              <a:pPr>
                <a:defRPr/>
              </a:pPr>
              <a:t>‹#›</a:t>
            </a:fld>
            <a:endParaRPr lang="en-GB" dirty="0"/>
          </a:p>
        </p:txBody>
      </p:sp>
    </p:spTree>
    <p:extLst>
      <p:ext uri="{BB962C8B-B14F-4D97-AF65-F5344CB8AC3E}">
        <p14:creationId xmlns:p14="http://schemas.microsoft.com/office/powerpoint/2010/main" val="35834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3E633C69-6744-4575-A533-E15E4E6F20F5}" type="datetimeFigureOut">
              <a:rPr lang="en-GB"/>
              <a:pPr>
                <a:defRPr/>
              </a:pPr>
              <a:t>07/01/2016</a:t>
            </a:fld>
            <a:endParaRPr lang="en-GB" dirty="0"/>
          </a:p>
        </p:txBody>
      </p:sp>
      <p:sp>
        <p:nvSpPr>
          <p:cNvPr id="3"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BD8DA685-D91F-4380-BBAF-180687E87299}" type="slidenum">
              <a:rPr lang="en-GB"/>
              <a:pPr>
                <a:defRPr/>
              </a:pPr>
              <a:t>‹#›</a:t>
            </a:fld>
            <a:endParaRPr lang="en-GB" dirty="0"/>
          </a:p>
        </p:txBody>
      </p:sp>
    </p:spTree>
    <p:extLst>
      <p:ext uri="{BB962C8B-B14F-4D97-AF65-F5344CB8AC3E}">
        <p14:creationId xmlns:p14="http://schemas.microsoft.com/office/powerpoint/2010/main" val="186284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47CAFD5C-CA7E-4A8C-B78C-8D1160C7BD4B}" type="datetimeFigureOut">
              <a:rPr lang="en-GB"/>
              <a:pPr>
                <a:defRPr/>
              </a:pPr>
              <a:t>07/01/2016</a:t>
            </a:fld>
            <a:endParaRPr lang="en-GB" dirty="0"/>
          </a:p>
        </p:txBody>
      </p:sp>
      <p:sp>
        <p:nvSpPr>
          <p:cNvPr id="6"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38A436FD-D19B-43D3-B819-543F1C94DA6E}" type="slidenum">
              <a:rPr lang="en-GB"/>
              <a:pPr>
                <a:defRPr/>
              </a:pPr>
              <a:t>‹#›</a:t>
            </a:fld>
            <a:endParaRPr lang="en-GB" dirty="0"/>
          </a:p>
        </p:txBody>
      </p:sp>
    </p:spTree>
    <p:extLst>
      <p:ext uri="{BB962C8B-B14F-4D97-AF65-F5344CB8AC3E}">
        <p14:creationId xmlns:p14="http://schemas.microsoft.com/office/powerpoint/2010/main" val="22195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BC3DD2F8-8FD5-4995-9D9D-94CC84A5FAE5}" type="datetimeFigureOut">
              <a:rPr lang="en-GB"/>
              <a:pPr>
                <a:defRPr/>
              </a:pPr>
              <a:t>07/01/2016</a:t>
            </a:fld>
            <a:endParaRPr lang="en-GB" dirty="0"/>
          </a:p>
        </p:txBody>
      </p:sp>
      <p:sp>
        <p:nvSpPr>
          <p:cNvPr id="6"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941402F2-FC3C-4D69-849E-3B70DAAA4B73}" type="slidenum">
              <a:rPr lang="en-GB"/>
              <a:pPr>
                <a:defRPr/>
              </a:pPr>
              <a:t>‹#›</a:t>
            </a:fld>
            <a:endParaRPr lang="en-GB" dirty="0"/>
          </a:p>
        </p:txBody>
      </p:sp>
    </p:spTree>
    <p:extLst>
      <p:ext uri="{BB962C8B-B14F-4D97-AF65-F5344CB8AC3E}">
        <p14:creationId xmlns:p14="http://schemas.microsoft.com/office/powerpoint/2010/main" val="3284592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9888C8D5-339C-46F0-A40D-99273FBE1948}"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B6BD51B6-301E-4243-96FB-6AF259C06255}" type="slidenum">
              <a:rPr lang="en-GB"/>
              <a:pPr>
                <a:defRPr/>
              </a:pPr>
              <a:t>‹#›</a:t>
            </a:fld>
            <a:endParaRPr lang="en-GB" dirty="0"/>
          </a:p>
        </p:txBody>
      </p:sp>
    </p:spTree>
    <p:extLst>
      <p:ext uri="{BB962C8B-B14F-4D97-AF65-F5344CB8AC3E}">
        <p14:creationId xmlns:p14="http://schemas.microsoft.com/office/powerpoint/2010/main" val="2329855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cs typeface="Arial" pitchFamily="34" charset="0"/>
              </a:defRPr>
            </a:lvl1pPr>
          </a:lstStyle>
          <a:p>
            <a:pPr>
              <a:defRPr/>
            </a:pPr>
            <a:fld id="{ED2EE197-E7AB-44C3-836A-424830E1C6F8}"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a:defRPr>
                <a:ea typeface="ＭＳ Ｐゴシック" pitchFamily="34" charset="-128"/>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cs typeface="Arial" pitchFamily="34" charset="0"/>
              </a:defRPr>
            </a:lvl1pPr>
          </a:lstStyle>
          <a:p>
            <a:pPr>
              <a:defRPr/>
            </a:pPr>
            <a:fld id="{FC0F3DE3-D87E-4442-BD07-9FE599CE2964}" type="slidenum">
              <a:rPr lang="en-GB"/>
              <a:pPr>
                <a:defRPr/>
              </a:pPr>
              <a:t>‹#›</a:t>
            </a:fld>
            <a:endParaRPr lang="en-GB" dirty="0"/>
          </a:p>
        </p:txBody>
      </p:sp>
    </p:spTree>
    <p:extLst>
      <p:ext uri="{BB962C8B-B14F-4D97-AF65-F5344CB8AC3E}">
        <p14:creationId xmlns:p14="http://schemas.microsoft.com/office/powerpoint/2010/main" val="28113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433531"/>
            <a:ext cx="8229600" cy="4365688"/>
          </a:xfrm>
          <a:prstGeom prst="rect">
            <a:avLst/>
          </a:prstGeom>
        </p:spPr>
        <p:txBody>
          <a:bodyPr lIns="91110" tIns="45570" rIns="91110" bIns="45570"/>
          <a:lstStyle>
            <a:lvl1pPr>
              <a:defRPr sz="2400" b="1" i="0" kern="1200" spc="150">
                <a:solidFill>
                  <a:schemeClr val="tx1"/>
                </a:solidFill>
                <a:latin typeface="Helvetica"/>
                <a:cs typeface="Arial"/>
              </a:defRPr>
            </a:lvl1pPr>
            <a:lvl2pPr>
              <a:defRPr sz="2200" b="1" i="0" kern="1200" spc="150">
                <a:solidFill>
                  <a:schemeClr val="tx1"/>
                </a:solidFill>
                <a:latin typeface="Helvetica"/>
                <a:cs typeface="Arial"/>
              </a:defRPr>
            </a:lvl2pPr>
            <a:lvl3pPr>
              <a:defRPr sz="1800" b="1" i="0" kern="1200" spc="150">
                <a:solidFill>
                  <a:schemeClr val="tx1"/>
                </a:solidFill>
                <a:latin typeface="Helvetica"/>
                <a:cs typeface="Arial"/>
              </a:defRPr>
            </a:lvl3pPr>
            <a:lvl4pPr>
              <a:defRPr sz="1600" b="1" i="0" kern="1200" spc="150">
                <a:solidFill>
                  <a:schemeClr val="tx1"/>
                </a:solidFill>
                <a:latin typeface="Helvetica"/>
                <a:cs typeface="Arial"/>
              </a:defRPr>
            </a:lvl4pPr>
            <a:lvl5pPr>
              <a:defRPr b="1" i="0" spc="50">
                <a:solidFill>
                  <a:srgbClr val="4D4D4F"/>
                </a:solidFill>
                <a:latin typeface="+mn-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 name="Title 1"/>
          <p:cNvSpPr>
            <a:spLocks noGrp="1"/>
          </p:cNvSpPr>
          <p:nvPr>
            <p:ph type="title"/>
          </p:nvPr>
        </p:nvSpPr>
        <p:spPr>
          <a:xfrm>
            <a:off x="457200" y="274638"/>
            <a:ext cx="8229600" cy="781648"/>
          </a:xfrm>
          <a:prstGeom prst="rect">
            <a:avLst/>
          </a:prstGeom>
        </p:spPr>
        <p:txBody>
          <a:bodyPr lIns="91110" tIns="45570" rIns="91110" bIns="45570">
            <a:noAutofit/>
          </a:bodyPr>
          <a:lstStyle>
            <a:lvl1pPr algn="l">
              <a:defRPr sz="3600" b="1" i="0" cap="none" spc="200">
                <a:solidFill>
                  <a:schemeClr val="tx1"/>
                </a:solidFill>
                <a:latin typeface="Helvetica"/>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720352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781648"/>
          </a:xfrm>
          <a:prstGeom prst="rect">
            <a:avLst/>
          </a:prstGeom>
        </p:spPr>
        <p:txBody>
          <a:bodyPr lIns="91110" tIns="45570" rIns="91110" bIns="45570">
            <a:noAutofit/>
          </a:bodyPr>
          <a:lstStyle>
            <a:lvl1pPr algn="l">
              <a:defRPr sz="3600" b="1" i="0" cap="none" spc="200">
                <a:solidFill>
                  <a:schemeClr val="tx1"/>
                </a:solidFill>
                <a:latin typeface="Helvetica"/>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997012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nning Title Slide">
    <p:spTree>
      <p:nvGrpSpPr>
        <p:cNvPr id="1" name=""/>
        <p:cNvGrpSpPr/>
        <p:nvPr/>
      </p:nvGrpSpPr>
      <p:grpSpPr>
        <a:xfrm>
          <a:off x="0" y="0"/>
          <a:ext cx="0" cy="0"/>
          <a:chOff x="0" y="0"/>
          <a:chExt cx="0" cy="0"/>
        </a:xfrm>
      </p:grpSpPr>
      <p:pic>
        <p:nvPicPr>
          <p:cNvPr id="4" name="Picture 2" descr="U:\Policy Advisor\Other\Slide Break Map.png"/>
          <p:cNvPicPr>
            <a:picLocks noChangeAspect="1" noChangeArrowheads="1"/>
          </p:cNvPicPr>
          <p:nvPr userDrawn="1"/>
        </p:nvPicPr>
        <p:blipFill>
          <a:blip r:embed="rId2">
            <a:extLst>
              <a:ext uri="{28A0092B-C50C-407E-A947-70E740481C1C}">
                <a14:useLocalDpi xmlns:a14="http://schemas.microsoft.com/office/drawing/2010/main" val="0"/>
              </a:ext>
            </a:extLst>
          </a:blip>
          <a:srcRect l="6699" t="4929" r="6628" b="4855"/>
          <a:stretch>
            <a:fillRect/>
          </a:stretch>
        </p:blipFill>
        <p:spPr bwMode="auto">
          <a:xfrm>
            <a:off x="-3175" y="0"/>
            <a:ext cx="91471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3175" y="4143375"/>
            <a:ext cx="9147175" cy="1800225"/>
          </a:xfrm>
          <a:prstGeom prst="rect">
            <a:avLst/>
          </a:prstGeom>
          <a:solidFill>
            <a:schemeClr val="bg1">
              <a:alpha val="65097"/>
            </a:schemeClr>
          </a:solidFill>
          <a:ln>
            <a:noFill/>
          </a:ln>
          <a:extLst/>
        </p:spPr>
        <p:txBody>
          <a:bodyPr lIns="91110" tIns="45570" rIns="91110" bIns="4557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400" dirty="0" smtClean="0">
              <a:solidFill>
                <a:srgbClr val="000000"/>
              </a:solidFill>
              <a:ea typeface="ＭＳ Ｐゴシック" pitchFamily="34" charset="-128"/>
            </a:endParaRPr>
          </a:p>
        </p:txBody>
      </p:sp>
      <p:sp>
        <p:nvSpPr>
          <p:cNvPr id="6" name="Rectangle 5"/>
          <p:cNvSpPr>
            <a:spLocks noChangeArrowheads="1"/>
          </p:cNvSpPr>
          <p:nvPr userDrawn="1"/>
        </p:nvSpPr>
        <p:spPr bwMode="auto">
          <a:xfrm>
            <a:off x="0" y="0"/>
            <a:ext cx="9144000" cy="6858000"/>
          </a:xfrm>
          <a:prstGeom prst="rect">
            <a:avLst/>
          </a:prstGeom>
          <a:noFill/>
          <a:ln>
            <a:noFill/>
          </a:ln>
          <a:extLst/>
        </p:spPr>
        <p:txBody>
          <a:bodyPr lIns="91110" tIns="45570" rIns="91110" bIns="4557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400" dirty="0" smtClean="0">
              <a:solidFill>
                <a:srgbClr val="000000"/>
              </a:solidFill>
              <a:ea typeface="ＭＳ Ｐゴシック" pitchFamily="34" charset="-128"/>
            </a:endParaRPr>
          </a:p>
        </p:txBody>
      </p:sp>
      <p:pic>
        <p:nvPicPr>
          <p:cNvPr id="7" name="Picture 4" descr="U:\Policy Advisor\Other\Planning_Logo.pn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575"/>
          <a:stretch>
            <a:fillRect/>
          </a:stretch>
        </p:blipFill>
        <p:spPr bwMode="auto">
          <a:xfrm>
            <a:off x="6929438" y="5186363"/>
            <a:ext cx="1703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subTitle" idx="1"/>
          </p:nvPr>
        </p:nvSpPr>
        <p:spPr>
          <a:xfrm>
            <a:off x="540000" y="5287714"/>
            <a:ext cx="6120000" cy="315089"/>
          </a:xfrm>
          <a:prstGeom prst="rect">
            <a:avLst/>
          </a:prstGeo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0" name="Rectangle 2"/>
          <p:cNvSpPr>
            <a:spLocks noGrp="1" noChangeArrowheads="1"/>
          </p:cNvSpPr>
          <p:nvPr>
            <p:ph type="ctrTitle"/>
          </p:nvPr>
        </p:nvSpPr>
        <p:spPr>
          <a:xfrm>
            <a:off x="540000" y="4458288"/>
            <a:ext cx="8064000" cy="573621"/>
          </a:xfrm>
          <a:prstGeom prst="rect">
            <a:avLst/>
          </a:prstGeo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68228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ternal Title Slide">
    <p:spTree>
      <p:nvGrpSpPr>
        <p:cNvPr id="1" name=""/>
        <p:cNvGrpSpPr/>
        <p:nvPr/>
      </p:nvGrpSpPr>
      <p:grpSpPr>
        <a:xfrm>
          <a:off x="0" y="0"/>
          <a:ext cx="0" cy="0"/>
          <a:chOff x="0" y="0"/>
          <a:chExt cx="0" cy="0"/>
        </a:xfrm>
      </p:grpSpPr>
      <p:pic>
        <p:nvPicPr>
          <p:cNvPr id="4" name="Picture 2" descr="U:\T001-1392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3175" y="4143375"/>
            <a:ext cx="9147175" cy="1800225"/>
          </a:xfrm>
          <a:prstGeom prst="rect">
            <a:avLst/>
          </a:prstGeom>
          <a:solidFill>
            <a:schemeClr val="bg1">
              <a:alpha val="85097"/>
            </a:schemeClr>
          </a:solidFill>
          <a:ln>
            <a:noFill/>
          </a:ln>
          <a:extLst/>
        </p:spPr>
        <p:txBody>
          <a:bodyPr lIns="91110" tIns="45570" rIns="91110" bIns="4557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400" dirty="0" smtClean="0">
              <a:solidFill>
                <a:srgbClr val="000000"/>
              </a:solidFill>
              <a:ea typeface="ＭＳ Ｐゴシック" pitchFamily="34" charset="-128"/>
            </a:endParaRPr>
          </a:p>
        </p:txBody>
      </p:sp>
      <p:sp>
        <p:nvSpPr>
          <p:cNvPr id="6" name="Rectangle 5"/>
          <p:cNvSpPr>
            <a:spLocks noChangeArrowheads="1"/>
          </p:cNvSpPr>
          <p:nvPr userDrawn="1"/>
        </p:nvSpPr>
        <p:spPr bwMode="auto">
          <a:xfrm>
            <a:off x="0" y="0"/>
            <a:ext cx="9144000" cy="6858000"/>
          </a:xfrm>
          <a:prstGeom prst="rect">
            <a:avLst/>
          </a:prstGeom>
          <a:noFill/>
          <a:ln>
            <a:noFill/>
          </a:ln>
          <a:extLst/>
        </p:spPr>
        <p:txBody>
          <a:bodyPr lIns="91110" tIns="45570" rIns="91110" bIns="4557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400" dirty="0" smtClean="0">
              <a:solidFill>
                <a:srgbClr val="000000"/>
              </a:solidFill>
              <a:ea typeface="ＭＳ Ｐゴシック" pitchFamily="34" charset="-128"/>
            </a:endParaRPr>
          </a:p>
        </p:txBody>
      </p:sp>
      <p:pic>
        <p:nvPicPr>
          <p:cNvPr id="7" name="Picture 5" descr="TfL_Branding.pn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81" r="3552"/>
          <a:stretch>
            <a:fillRect/>
          </a:stretch>
        </p:blipFill>
        <p:spPr bwMode="auto">
          <a:xfrm>
            <a:off x="6934200" y="5183188"/>
            <a:ext cx="16779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a:spLocks noGrp="1" noChangeArrowheads="1"/>
          </p:cNvSpPr>
          <p:nvPr>
            <p:ph type="subTitle" idx="1"/>
          </p:nvPr>
        </p:nvSpPr>
        <p:spPr>
          <a:xfrm>
            <a:off x="540000" y="5287714"/>
            <a:ext cx="6120000" cy="315089"/>
          </a:xfrm>
          <a:prstGeom prst="rect">
            <a:avLst/>
          </a:prstGeo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3" name="Rectangle 2"/>
          <p:cNvSpPr>
            <a:spLocks noGrp="1" noChangeArrowheads="1"/>
          </p:cNvSpPr>
          <p:nvPr>
            <p:ph type="ctrTitle"/>
          </p:nvPr>
        </p:nvSpPr>
        <p:spPr>
          <a:xfrm>
            <a:off x="540000" y="4458288"/>
            <a:ext cx="8064000" cy="573621"/>
          </a:xfrm>
          <a:prstGeom prst="rect">
            <a:avLst/>
          </a:prstGeo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77454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Break">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accent5"/>
          </a:solidFill>
          <a:ln w="9525" cap="flat" cmpd="sng" algn="ctr">
            <a:noFill/>
            <a:prstDash val="solid"/>
            <a:round/>
            <a:headEnd type="none" w="med" len="med"/>
            <a:tailEnd type="none" w="med" len="med"/>
          </a:ln>
          <a:effectLst/>
        </p:spPr>
        <p:txBody>
          <a:bodyPr lIns="144000" tIns="108000" rIns="144000" bIns="108000" anchor="ctr"/>
          <a:lstStyle/>
          <a:p>
            <a:pPr algn="ctr" eaLnBrk="0" fontAlgn="base" hangingPunct="0">
              <a:spcBef>
                <a:spcPct val="0"/>
              </a:spcBef>
              <a:spcAft>
                <a:spcPct val="0"/>
              </a:spcAft>
              <a:defRPr/>
            </a:pPr>
            <a:endParaRPr lang="en-GB" sz="2200" dirty="0">
              <a:solidFill>
                <a:srgbClr val="FFFFFF"/>
              </a:solidFill>
              <a:latin typeface="NJFont Light" panose="020B0303020304020204" pitchFamily="34" charset="0"/>
              <a:ea typeface="ＭＳ Ｐゴシック"/>
              <a:cs typeface="ＭＳ Ｐゴシック"/>
            </a:endParaRPr>
          </a:p>
        </p:txBody>
      </p:sp>
      <p:sp>
        <p:nvSpPr>
          <p:cNvPr id="5" name="Rectangle 2"/>
          <p:cNvSpPr>
            <a:spLocks noGrp="1" noChangeArrowheads="1"/>
          </p:cNvSpPr>
          <p:nvPr>
            <p:ph type="ctrTitle"/>
          </p:nvPr>
        </p:nvSpPr>
        <p:spPr>
          <a:xfrm>
            <a:off x="540000" y="3102862"/>
            <a:ext cx="8064000" cy="2539336"/>
          </a:xfrm>
        </p:spPr>
        <p:txBody>
          <a:bodyPr anchor="t">
            <a:normAutofit/>
          </a:bodyPr>
          <a:lstStyle>
            <a:lvl1pPr algn="l">
              <a:defRPr sz="5400">
                <a:solidFill>
                  <a:schemeClr val="bg1"/>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3985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_Break">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chemeClr val="accent5"/>
          </a:solidFill>
          <a:ln w="9525" cap="flat" cmpd="sng" algn="ctr">
            <a:noFill/>
            <a:prstDash val="solid"/>
            <a:round/>
            <a:headEnd type="none" w="med" len="med"/>
            <a:tailEnd type="none" w="med" len="med"/>
          </a:ln>
          <a:effectLst/>
        </p:spPr>
        <p:txBody>
          <a:bodyPr lIns="143476" tIns="107610" rIns="143476" bIns="107610" anchor="ctr"/>
          <a:lstStyle/>
          <a:p>
            <a:pPr algn="ctr" eaLnBrk="0" fontAlgn="base" hangingPunct="0">
              <a:spcBef>
                <a:spcPct val="0"/>
              </a:spcBef>
              <a:spcAft>
                <a:spcPct val="0"/>
              </a:spcAft>
              <a:defRPr/>
            </a:pPr>
            <a:endParaRPr lang="en-GB" sz="2200" dirty="0">
              <a:solidFill>
                <a:srgbClr val="FFFFFF"/>
              </a:solidFill>
              <a:latin typeface="NJFont Light" panose="020B0303020304020204" pitchFamily="34" charset="0"/>
              <a:ea typeface="ＭＳ Ｐゴシック"/>
              <a:cs typeface="Arial" pitchFamily="34" charset="0"/>
            </a:endParaRPr>
          </a:p>
        </p:txBody>
      </p:sp>
      <p:sp>
        <p:nvSpPr>
          <p:cNvPr id="5" name="Rectangle 2"/>
          <p:cNvSpPr>
            <a:spLocks noGrp="1" noChangeArrowheads="1"/>
          </p:cNvSpPr>
          <p:nvPr>
            <p:ph type="ctrTitle"/>
          </p:nvPr>
        </p:nvSpPr>
        <p:spPr>
          <a:xfrm>
            <a:off x="540000" y="3102862"/>
            <a:ext cx="8064000" cy="2539336"/>
          </a:xfrm>
          <a:prstGeom prst="rect">
            <a:avLst/>
          </a:prstGeom>
        </p:spPr>
        <p:txBody>
          <a:bodyPr anchor="t">
            <a:normAutofit/>
          </a:bodyPr>
          <a:lstStyle>
            <a:lvl1pPr algn="l">
              <a:defRPr sz="5400">
                <a:solidFill>
                  <a:schemeClr val="bg1"/>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635597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6858000"/>
          </a:xfrm>
          <a:prstGeom prst="rect">
            <a:avLst/>
          </a:prstGeom>
          <a:solidFill>
            <a:schemeClr val="tx2"/>
          </a:solidFill>
          <a:ln>
            <a:noFill/>
          </a:ln>
          <a:extLst/>
        </p:spPr>
        <p:txBody>
          <a:bodyPr lIns="143476" tIns="107610" rIns="143476" bIns="10761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000" dirty="0" smtClean="0">
              <a:solidFill>
                <a:srgbClr val="FFFFFF"/>
              </a:solidFill>
              <a:latin typeface="NJFont Light" pitchFamily="34" charset="0"/>
              <a:ea typeface="ＭＳ Ｐゴシック" pitchFamily="34" charset="-128"/>
            </a:endParaRPr>
          </a:p>
        </p:txBody>
      </p:sp>
      <p:sp>
        <p:nvSpPr>
          <p:cNvPr id="6" name="TextBox 5"/>
          <p:cNvSpPr txBox="1">
            <a:spLocks noChangeArrowheads="1"/>
          </p:cNvSpPr>
          <p:nvPr userDrawn="1"/>
        </p:nvSpPr>
        <p:spPr bwMode="auto">
          <a:xfrm rot="19380000">
            <a:off x="2557463" y="3182938"/>
            <a:ext cx="4029075" cy="492125"/>
          </a:xfrm>
          <a:prstGeom prst="rect">
            <a:avLst/>
          </a:prstGeom>
          <a:noFill/>
          <a:ln>
            <a:noFill/>
          </a:ln>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ea typeface="ＭＳ Ｐゴシック" pitchFamily="34" charset="-128"/>
              </a:rPr>
              <a:t>CROP IMAGE TO 4:3</a:t>
            </a:r>
          </a:p>
        </p:txBody>
      </p:sp>
      <p:cxnSp>
        <p:nvCxnSpPr>
          <p:cNvPr id="7" name="Straight Arrow Connector 4"/>
          <p:cNvCxnSpPr>
            <a:cxnSpLocks noChangeShapeType="1"/>
          </p:cNvCxnSpPr>
          <p:nvPr userDrawn="1"/>
        </p:nvCxnSpPr>
        <p:spPr bwMode="auto">
          <a:xfrm flipH="1">
            <a:off x="0" y="464185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5"/>
          <p:cNvCxnSpPr>
            <a:cxnSpLocks noChangeShapeType="1"/>
          </p:cNvCxnSpPr>
          <p:nvPr userDrawn="1"/>
        </p:nvCxnSpPr>
        <p:spPr bwMode="auto">
          <a:xfrm flipV="1">
            <a:off x="6181725" y="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9" name="Rectangle 8"/>
          <p:cNvSpPr>
            <a:spLocks noChangeArrowheads="1"/>
          </p:cNvSpPr>
          <p:nvPr userDrawn="1"/>
        </p:nvSpPr>
        <p:spPr bwMode="auto">
          <a:xfrm>
            <a:off x="0" y="0"/>
            <a:ext cx="9144000" cy="6858000"/>
          </a:xfrm>
          <a:prstGeom prst="rect">
            <a:avLst/>
          </a:prstGeom>
          <a:noFill/>
          <a:ln>
            <a:noFill/>
          </a:ln>
          <a:extLst/>
        </p:spPr>
        <p:txBody>
          <a:bodyPr lIns="91110" tIns="45570" rIns="91110" bIns="4557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400" dirty="0" smtClean="0">
              <a:solidFill>
                <a:srgbClr val="000000"/>
              </a:solidFill>
              <a:ea typeface="ＭＳ Ｐゴシック" pitchFamily="34" charset="-128"/>
            </a:endParaRPr>
          </a:p>
        </p:txBody>
      </p:sp>
      <p:sp>
        <p:nvSpPr>
          <p:cNvPr id="3" name="Picture Placeholder 2"/>
          <p:cNvSpPr>
            <a:spLocks noGrp="1"/>
          </p:cNvSpPr>
          <p:nvPr>
            <p:ph type="pic" sz="quarter" idx="10"/>
          </p:nvPr>
        </p:nvSpPr>
        <p:spPr>
          <a:xfrm>
            <a:off x="0" y="0"/>
            <a:ext cx="9144000" cy="6858000"/>
          </a:xfrm>
          <a:prstGeom prst="rect">
            <a:avLst/>
          </a:prstGeom>
        </p:spPr>
        <p:txBody>
          <a:bodyPr/>
          <a:lstStyle/>
          <a:p>
            <a:pPr lvl="0"/>
            <a:endParaRPr lang="en-GB" noProof="0" dirty="0"/>
          </a:p>
        </p:txBody>
      </p:sp>
      <p:sp>
        <p:nvSpPr>
          <p:cNvPr id="15" name="Rectangle 3"/>
          <p:cNvSpPr>
            <a:spLocks noGrp="1" noChangeArrowheads="1"/>
          </p:cNvSpPr>
          <p:nvPr>
            <p:ph type="subTitle" idx="1"/>
          </p:nvPr>
        </p:nvSpPr>
        <p:spPr>
          <a:xfrm>
            <a:off x="540000" y="5287714"/>
            <a:ext cx="6120000" cy="315089"/>
          </a:xfrm>
          <a:prstGeom prst="rect">
            <a:avLst/>
          </a:prstGeo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6" name="Rectangle 2"/>
          <p:cNvSpPr>
            <a:spLocks noGrp="1" noChangeArrowheads="1"/>
          </p:cNvSpPr>
          <p:nvPr>
            <p:ph type="ctrTitle"/>
          </p:nvPr>
        </p:nvSpPr>
        <p:spPr>
          <a:xfrm>
            <a:off x="540000" y="4458288"/>
            <a:ext cx="8064000" cy="573621"/>
          </a:xfrm>
          <a:prstGeom prst="rect">
            <a:avLst/>
          </a:prstGeo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933857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Image Layou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572000" y="0"/>
            <a:ext cx="4572000" cy="6858000"/>
          </a:xfrm>
          <a:prstGeom prst="rect">
            <a:avLst/>
          </a:prstGeom>
          <a:solidFill>
            <a:schemeClr val="tx2"/>
          </a:solidFill>
          <a:ln>
            <a:noFill/>
          </a:ln>
          <a:extLst/>
        </p:spPr>
        <p:txBody>
          <a:bodyPr lIns="143476" tIns="107610" rIns="143476" bIns="10761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000" dirty="0" smtClean="0">
              <a:solidFill>
                <a:srgbClr val="FFFFFF"/>
              </a:solidFill>
              <a:latin typeface="NJFont Light" pitchFamily="34" charset="0"/>
              <a:ea typeface="ＭＳ Ｐゴシック" pitchFamily="34" charset="-128"/>
            </a:endParaRPr>
          </a:p>
        </p:txBody>
      </p:sp>
      <p:sp>
        <p:nvSpPr>
          <p:cNvPr id="6" name="TextBox 5"/>
          <p:cNvSpPr txBox="1">
            <a:spLocks noChangeArrowheads="1"/>
          </p:cNvSpPr>
          <p:nvPr userDrawn="1"/>
        </p:nvSpPr>
        <p:spPr bwMode="auto">
          <a:xfrm rot="18181032">
            <a:off x="4932363" y="3182937"/>
            <a:ext cx="3841750" cy="492125"/>
          </a:xfrm>
          <a:prstGeom prst="rect">
            <a:avLst/>
          </a:prstGeom>
          <a:noFill/>
          <a:ln>
            <a:noFill/>
          </a:ln>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ea typeface="ＭＳ Ｐゴシック" pitchFamily="34" charset="-128"/>
              </a:rPr>
              <a:t>CROP IMAGE TO 2:3</a:t>
            </a:r>
          </a:p>
        </p:txBody>
      </p:sp>
      <p:cxnSp>
        <p:nvCxnSpPr>
          <p:cNvPr id="8" name="Straight Arrow Connector 4"/>
          <p:cNvCxnSpPr>
            <a:cxnSpLocks noChangeShapeType="1"/>
          </p:cNvCxnSpPr>
          <p:nvPr userDrawn="1"/>
        </p:nvCxnSpPr>
        <p:spPr bwMode="auto">
          <a:xfrm flipH="1">
            <a:off x="4562475" y="5040313"/>
            <a:ext cx="1243013" cy="1817687"/>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5"/>
          <p:cNvCxnSpPr>
            <a:cxnSpLocks noChangeShapeType="1"/>
          </p:cNvCxnSpPr>
          <p:nvPr userDrawn="1"/>
        </p:nvCxnSpPr>
        <p:spPr bwMode="auto">
          <a:xfrm flipV="1">
            <a:off x="7900988" y="0"/>
            <a:ext cx="1243012" cy="1817688"/>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342030" y="0"/>
            <a:ext cx="3878475" cy="1152000"/>
          </a:xfrm>
          <a:prstGeom prst="rect">
            <a:avLst/>
          </a:prstGeom>
        </p:spPr>
        <p:txBody>
          <a:bodyPr>
            <a:normAutofit/>
          </a:bodyPr>
          <a:lstStyle>
            <a:lvl1pPr>
              <a:defRPr lang="en-US" dirty="0"/>
            </a:lvl1pPr>
          </a:lstStyle>
          <a:p>
            <a:r>
              <a:rPr lang="en-US" dirty="0" smtClean="0"/>
              <a:t>Click to edit Master title style</a:t>
            </a:r>
            <a:endParaRPr lang="en-US" dirty="0"/>
          </a:p>
        </p:txBody>
      </p:sp>
      <p:sp>
        <p:nvSpPr>
          <p:cNvPr id="3" name="Content Placeholder 2"/>
          <p:cNvSpPr>
            <a:spLocks noGrp="1"/>
          </p:cNvSpPr>
          <p:nvPr>
            <p:ph sz="half" idx="1"/>
          </p:nvPr>
        </p:nvSpPr>
        <p:spPr>
          <a:xfrm>
            <a:off x="342030" y="1081316"/>
            <a:ext cx="3878475" cy="5328000"/>
          </a:xfrm>
          <a:prstGeom prst="rect">
            <a:avLst/>
          </a:prstGeom>
        </p:spPr>
        <p:txBody>
          <a:bodyPr>
            <a:normAutofit/>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Picture Placeholder 6"/>
          <p:cNvSpPr>
            <a:spLocks noGrp="1"/>
          </p:cNvSpPr>
          <p:nvPr>
            <p:ph type="pic" sz="quarter" idx="11"/>
          </p:nvPr>
        </p:nvSpPr>
        <p:spPr>
          <a:xfrm>
            <a:off x="4572000" y="0"/>
            <a:ext cx="4572000" cy="6858000"/>
          </a:xfrm>
          <a:prstGeom prst="rect">
            <a:avLst/>
          </a:prstGeom>
        </p:spPr>
        <p:txBody>
          <a:bodyPr/>
          <a:lstStyle/>
          <a:p>
            <a:pPr lvl="0"/>
            <a:endParaRPr lang="en-GB" noProof="0" dirty="0"/>
          </a:p>
        </p:txBody>
      </p:sp>
      <p:sp>
        <p:nvSpPr>
          <p:cNvPr id="10" name="Slide Number Placeholder 11"/>
          <p:cNvSpPr>
            <a:spLocks noGrp="1"/>
          </p:cNvSpPr>
          <p:nvPr>
            <p:ph type="sldNum" sz="quarter" idx="12"/>
          </p:nvPr>
        </p:nvSpPr>
        <p:spPr>
          <a:xfrm>
            <a:off x="1214438" y="6434138"/>
            <a:ext cx="2133600" cy="414337"/>
          </a:xfrm>
        </p:spPr>
        <p:txBody>
          <a:bodyPr/>
          <a:lstStyle>
            <a:lvl1pPr>
              <a:defRPr>
                <a:solidFill>
                  <a:srgbClr val="868F98"/>
                </a:solidFill>
                <a:ea typeface="ＭＳ Ｐゴシック" pitchFamily="34" charset="-128"/>
              </a:defRPr>
            </a:lvl1pPr>
          </a:lstStyle>
          <a:p>
            <a:pPr>
              <a:defRPr/>
            </a:pPr>
            <a:fld id="{5EE78294-D347-489A-A747-B023E4BEDB98}" type="slidenum">
              <a:rPr lang="en-GB"/>
              <a:pPr>
                <a:defRPr/>
              </a:pPr>
              <a:t>‹#›</a:t>
            </a:fld>
            <a:endParaRPr lang="en-GB" dirty="0"/>
          </a:p>
        </p:txBody>
      </p:sp>
    </p:spTree>
    <p:extLst>
      <p:ext uri="{BB962C8B-B14F-4D97-AF65-F5344CB8AC3E}">
        <p14:creationId xmlns:p14="http://schemas.microsoft.com/office/powerpoint/2010/main" val="365179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6858000"/>
          </a:xfrm>
          <a:prstGeom prst="rect">
            <a:avLst/>
          </a:prstGeom>
          <a:solidFill>
            <a:schemeClr val="tx2"/>
          </a:solidFill>
          <a:ln>
            <a:noFill/>
          </a:ln>
          <a:extLst/>
        </p:spPr>
        <p:txBody>
          <a:bodyPr lIns="143476" tIns="107610" rIns="143476" bIns="10761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endParaRPr lang="en-GB" altLang="en-US" sz="2000" dirty="0" smtClean="0">
              <a:solidFill>
                <a:srgbClr val="FFFFFF"/>
              </a:solidFill>
              <a:latin typeface="NJFont Light" pitchFamily="34" charset="0"/>
              <a:ea typeface="ＭＳ Ｐゴシック" pitchFamily="34" charset="-128"/>
            </a:endParaRPr>
          </a:p>
        </p:txBody>
      </p:sp>
      <p:sp>
        <p:nvSpPr>
          <p:cNvPr id="6" name="TextBox 5"/>
          <p:cNvSpPr txBox="1">
            <a:spLocks noChangeArrowheads="1"/>
          </p:cNvSpPr>
          <p:nvPr userDrawn="1"/>
        </p:nvSpPr>
        <p:spPr bwMode="auto">
          <a:xfrm rot="19380000">
            <a:off x="2557463" y="3182938"/>
            <a:ext cx="4029075" cy="492125"/>
          </a:xfrm>
          <a:prstGeom prst="rect">
            <a:avLst/>
          </a:prstGeom>
          <a:noFill/>
          <a:ln>
            <a:noFill/>
          </a:ln>
          <a:extLst/>
        </p:spPr>
        <p:txBody>
          <a:bodyPr lIns="0" tIns="0" rIns="0" bIns="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ea typeface="ＭＳ Ｐゴシック" pitchFamily="34" charset="-128"/>
              </a:rPr>
              <a:t>CROP IMAGE TO 4:3</a:t>
            </a:r>
          </a:p>
        </p:txBody>
      </p:sp>
      <p:cxnSp>
        <p:nvCxnSpPr>
          <p:cNvPr id="7" name="Straight Arrow Connector 4"/>
          <p:cNvCxnSpPr>
            <a:cxnSpLocks noChangeShapeType="1"/>
          </p:cNvCxnSpPr>
          <p:nvPr userDrawn="1"/>
        </p:nvCxnSpPr>
        <p:spPr bwMode="auto">
          <a:xfrm flipH="1">
            <a:off x="0" y="464185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5"/>
          <p:cNvCxnSpPr>
            <a:cxnSpLocks noChangeShapeType="1"/>
          </p:cNvCxnSpPr>
          <p:nvPr userDrawn="1"/>
        </p:nvCxnSpPr>
        <p:spPr bwMode="auto">
          <a:xfrm flipV="1">
            <a:off x="6181725" y="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4" name="Picture Placeholder 3"/>
          <p:cNvSpPr>
            <a:spLocks noGrp="1"/>
          </p:cNvSpPr>
          <p:nvPr>
            <p:ph type="pic" sz="quarter" idx="10"/>
          </p:nvPr>
        </p:nvSpPr>
        <p:spPr>
          <a:xfrm>
            <a:off x="0" y="0"/>
            <a:ext cx="9144000" cy="6858000"/>
          </a:xfrm>
          <a:prstGeom prst="rect">
            <a:avLst/>
          </a:prstGeom>
        </p:spPr>
        <p:txBody>
          <a:bodyPr/>
          <a:lstStyle/>
          <a:p>
            <a:pPr lvl="0"/>
            <a:endParaRPr lang="en-GB" noProof="0" dirty="0"/>
          </a:p>
        </p:txBody>
      </p:sp>
      <p:sp>
        <p:nvSpPr>
          <p:cNvPr id="2" name="Title 1"/>
          <p:cNvSpPr>
            <a:spLocks noGrp="1"/>
          </p:cNvSpPr>
          <p:nvPr>
            <p:ph type="title"/>
          </p:nvPr>
        </p:nvSpPr>
        <p:spPr>
          <a:xfrm>
            <a:off x="0" y="5238000"/>
            <a:ext cx="9144000" cy="1080000"/>
          </a:xfrm>
          <a:prstGeom prst="rect">
            <a:avLst/>
          </a:prstGeom>
          <a:solidFill>
            <a:schemeClr val="bg1">
              <a:alpha val="90000"/>
            </a:schemeClr>
          </a:solidFill>
        </p:spPr>
        <p:txBody>
          <a:bodyPr lIns="358710" rIns="358710">
            <a:normAutofit/>
          </a:bodyPr>
          <a:lstStyle>
            <a:lvl1pPr marL="180324" indent="0">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490062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064000" cy="1152000"/>
          </a:xfrm>
          <a:prstGeom prst="rect">
            <a:avLst/>
          </a:prstGeom>
        </p:spPr>
        <p:txBody>
          <a:bodyPr>
            <a:normAutofit/>
          </a:bodyPr>
          <a:lstStyle/>
          <a:p>
            <a:r>
              <a:rPr lang="en-US" dirty="0" smtClean="0"/>
              <a:t>Click to edit Master title style</a:t>
            </a:r>
            <a:endParaRPr lang="en-GB" dirty="0"/>
          </a:p>
        </p:txBody>
      </p:sp>
      <p:sp>
        <p:nvSpPr>
          <p:cNvPr id="3" name="Slide Number Placeholder 11"/>
          <p:cNvSpPr>
            <a:spLocks noGrp="1"/>
          </p:cNvSpPr>
          <p:nvPr>
            <p:ph type="sldNum" sz="quarter" idx="10"/>
          </p:nvPr>
        </p:nvSpPr>
        <p:spPr>
          <a:xfrm>
            <a:off x="3505200" y="6434138"/>
            <a:ext cx="2133600" cy="414337"/>
          </a:xfrm>
        </p:spPr>
        <p:txBody>
          <a:bodyPr/>
          <a:lstStyle>
            <a:lvl1pPr>
              <a:defRPr>
                <a:solidFill>
                  <a:srgbClr val="868F98"/>
                </a:solidFill>
                <a:ea typeface="ＭＳ Ｐゴシック" pitchFamily="34" charset="-128"/>
              </a:defRPr>
            </a:lvl1pPr>
          </a:lstStyle>
          <a:p>
            <a:pPr>
              <a:defRPr/>
            </a:pPr>
            <a:fld id="{2ABFFECC-FB23-491F-9442-6373EB9090DC}" type="slidenum">
              <a:rPr lang="en-GB"/>
              <a:pPr>
                <a:defRPr/>
              </a:pPr>
              <a:t>‹#›</a:t>
            </a:fld>
            <a:endParaRPr lang="en-GB" dirty="0"/>
          </a:p>
        </p:txBody>
      </p:sp>
    </p:spTree>
    <p:extLst>
      <p:ext uri="{BB962C8B-B14F-4D97-AF65-F5344CB8AC3E}">
        <p14:creationId xmlns:p14="http://schemas.microsoft.com/office/powerpoint/2010/main" val="4040268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a:xfrm>
            <a:off x="3505200" y="6434138"/>
            <a:ext cx="2133600" cy="414337"/>
          </a:xfrm>
        </p:spPr>
        <p:txBody>
          <a:bodyPr/>
          <a:lstStyle>
            <a:lvl1pPr algn="ctr">
              <a:defRPr sz="1200">
                <a:solidFill>
                  <a:srgbClr val="868F98"/>
                </a:solidFill>
                <a:latin typeface="NJFont Book" pitchFamily="34" charset="0"/>
                <a:ea typeface="ＭＳ Ｐゴシック" pitchFamily="34" charset="-128"/>
              </a:defRPr>
            </a:lvl1pPr>
          </a:lstStyle>
          <a:p>
            <a:pPr>
              <a:defRPr/>
            </a:pPr>
            <a:fld id="{649235E6-F681-467B-B45B-B63C3984CD15}" type="slidenum">
              <a:rPr lang="en-GB"/>
              <a:pPr>
                <a:defRPr/>
              </a:pPr>
              <a:t>‹#›</a:t>
            </a:fld>
            <a:endParaRPr lang="en-GB" dirty="0"/>
          </a:p>
        </p:txBody>
      </p:sp>
    </p:spTree>
    <p:extLst>
      <p:ext uri="{BB962C8B-B14F-4D97-AF65-F5344CB8AC3E}">
        <p14:creationId xmlns:p14="http://schemas.microsoft.com/office/powerpoint/2010/main" val="3540027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Contacts/Questions">
    <p:spTree>
      <p:nvGrpSpPr>
        <p:cNvPr id="1" name=""/>
        <p:cNvGrpSpPr/>
        <p:nvPr/>
      </p:nvGrpSpPr>
      <p:grpSpPr>
        <a:xfrm>
          <a:off x="0" y="0"/>
          <a:ext cx="0" cy="0"/>
          <a:chOff x="0" y="0"/>
          <a:chExt cx="0" cy="0"/>
        </a:xfrm>
      </p:grpSpPr>
      <p:pic>
        <p:nvPicPr>
          <p:cNvPr id="4" name="Picture 2" descr="U:\Policy Advisor\Other\City Hall.jpg"/>
          <p:cNvPicPr>
            <a:picLocks noChangeAspect="1" noChangeArrowheads="1"/>
          </p:cNvPicPr>
          <p:nvPr userDrawn="1"/>
        </p:nvPicPr>
        <p:blipFill>
          <a:blip r:embed="rId2">
            <a:extLst>
              <a:ext uri="{28A0092B-C50C-407E-A947-70E740481C1C}">
                <a14:useLocalDpi xmlns:a14="http://schemas.microsoft.com/office/drawing/2010/main" val="0"/>
              </a:ext>
            </a:extLst>
          </a:blip>
          <a:srcRect l="5367" r="53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160463"/>
            <a:ext cx="9144000" cy="4537075"/>
          </a:xfrm>
          <a:prstGeom prst="rect">
            <a:avLst/>
          </a:prstGeom>
          <a:solidFill>
            <a:schemeClr val="bg1">
              <a:alpha val="74901"/>
            </a:schemeClr>
          </a:solidFill>
          <a:ln>
            <a:noFill/>
          </a:ln>
          <a:extLst/>
        </p:spPr>
        <p:txBody>
          <a:bodyPr lIns="143476" tIns="107610" rIns="143476" bIns="10761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defRPr/>
            </a:pPr>
            <a:endParaRPr lang="en-GB" altLang="en-US" sz="2200" dirty="0" smtClean="0">
              <a:solidFill>
                <a:srgbClr val="FFFFFF"/>
              </a:solidFill>
              <a:latin typeface="NJFont Light" pitchFamily="34" charset="0"/>
              <a:ea typeface="ＭＳ Ｐゴシック" pitchFamily="34" charset="-128"/>
            </a:endParaRPr>
          </a:p>
        </p:txBody>
      </p:sp>
      <p:pic>
        <p:nvPicPr>
          <p:cNvPr id="6" name="Picture 16" descr="TfL_Branding.pn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4584700"/>
            <a:ext cx="2133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540000" y="1918514"/>
            <a:ext cx="8064000" cy="718398"/>
          </a:xfrm>
          <a:prstGeom prst="rect">
            <a:avLst/>
          </a:prstGeom>
        </p:spPr>
        <p:txBody>
          <a:bodyPr>
            <a:normAutofit/>
          </a:bodyPr>
          <a:lstStyle>
            <a:lvl1pPr algn="ctr">
              <a:defRPr sz="4400">
                <a:latin typeface="NJFont Medium" panose="020B0603020304020204" pitchFamily="34" charset="0"/>
              </a:defRPr>
            </a:lvl1pPr>
          </a:lstStyle>
          <a:p>
            <a:r>
              <a:rPr lang="en-US" dirty="0" smtClean="0"/>
              <a:t>Click to edit Master title style</a:t>
            </a:r>
            <a:endParaRPr lang="en-US" dirty="0"/>
          </a:p>
        </p:txBody>
      </p:sp>
      <p:sp>
        <p:nvSpPr>
          <p:cNvPr id="19" name="Text Placeholder 11"/>
          <p:cNvSpPr>
            <a:spLocks noGrp="1"/>
          </p:cNvSpPr>
          <p:nvPr>
            <p:ph type="body" sz="quarter" idx="10"/>
          </p:nvPr>
        </p:nvSpPr>
        <p:spPr>
          <a:xfrm>
            <a:off x="539561" y="2636913"/>
            <a:ext cx="8064698" cy="1761640"/>
          </a:xfrm>
          <a:prstGeom prst="rect">
            <a:avLst/>
          </a:prstGeom>
        </p:spPr>
        <p:txBody>
          <a:bodyPr anchor="ctr"/>
          <a:lstStyle>
            <a:lvl1pPr marL="0" indent="0" algn="ctr">
              <a:spcBef>
                <a:spcPts val="0"/>
              </a:spcBef>
              <a:buNone/>
              <a:defRPr sz="2800"/>
            </a:lvl1pPr>
            <a:lvl4pPr marL="1366661" indent="0">
              <a:buNone/>
              <a:defRPr/>
            </a:lvl4pPr>
          </a:lstStyle>
          <a:p>
            <a:pPr lvl="0"/>
            <a:r>
              <a:rPr lang="en-US" dirty="0" smtClean="0"/>
              <a:t>Click to edit Master text style</a:t>
            </a:r>
            <a:endParaRPr lang="en-GB" dirty="0"/>
          </a:p>
        </p:txBody>
      </p:sp>
    </p:spTree>
    <p:extLst>
      <p:ext uri="{BB962C8B-B14F-4D97-AF65-F5344CB8AC3E}">
        <p14:creationId xmlns:p14="http://schemas.microsoft.com/office/powerpoint/2010/main" val="3393493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82A93847-4349-45AA-A92C-C2708D76FC7C}"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DC574E1F-8FA0-479A-B410-6E17C1C87632}" type="slidenum">
              <a:rPr lang="en-GB"/>
              <a:pPr>
                <a:defRPr/>
              </a:pPr>
              <a:t>‹#›</a:t>
            </a:fld>
            <a:endParaRPr lang="en-GB" dirty="0"/>
          </a:p>
        </p:txBody>
      </p:sp>
    </p:spTree>
    <p:extLst>
      <p:ext uri="{BB962C8B-B14F-4D97-AF65-F5344CB8AC3E}">
        <p14:creationId xmlns:p14="http://schemas.microsoft.com/office/powerpoint/2010/main" val="356060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DF41095C-4A81-4039-ACC7-50824FF55150}"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9857087-AFDB-46EF-A121-2FEFB49BE6E2}" type="slidenum">
              <a:rPr lang="en-GB"/>
              <a:pPr>
                <a:defRPr/>
              </a:pPr>
              <a:t>‹#›</a:t>
            </a:fld>
            <a:endParaRPr lang="en-GB" dirty="0"/>
          </a:p>
        </p:txBody>
      </p:sp>
    </p:spTree>
    <p:extLst>
      <p:ext uri="{BB962C8B-B14F-4D97-AF65-F5344CB8AC3E}">
        <p14:creationId xmlns:p14="http://schemas.microsoft.com/office/powerpoint/2010/main" val="1593249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4E2F128A-9A28-43C0-AC3F-81D55C769173}"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1B71D44-2093-4903-91FF-B392FF277457}" type="slidenum">
              <a:rPr lang="en-GB"/>
              <a:pPr>
                <a:defRPr/>
              </a:pPr>
              <a:t>‹#›</a:t>
            </a:fld>
            <a:endParaRPr lang="en-GB" dirty="0"/>
          </a:p>
        </p:txBody>
      </p:sp>
    </p:spTree>
    <p:extLst>
      <p:ext uri="{BB962C8B-B14F-4D97-AF65-F5344CB8AC3E}">
        <p14:creationId xmlns:p14="http://schemas.microsoft.com/office/powerpoint/2010/main" val="133044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Title Slid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sz="2000" dirty="0" smtClean="0">
              <a:solidFill>
                <a:srgbClr val="FFFFFF"/>
              </a:solidFill>
              <a:latin typeface="NJFont Light" pitchFamily="34" charset="0"/>
              <a:cs typeface="Arial" pitchFamily="34" charset="0"/>
            </a:endParaRPr>
          </a:p>
        </p:txBody>
      </p:sp>
      <p:sp>
        <p:nvSpPr>
          <p:cNvPr id="6" name="TextBox 5"/>
          <p:cNvSpPr txBox="1">
            <a:spLocks noChangeArrowheads="1"/>
          </p:cNvSpPr>
          <p:nvPr userDrawn="1"/>
        </p:nvSpPr>
        <p:spPr bwMode="auto">
          <a:xfrm rot="19380000">
            <a:off x="2557463" y="3182938"/>
            <a:ext cx="4029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3200" dirty="0" smtClean="0">
                <a:solidFill>
                  <a:srgbClr val="FFFFFF"/>
                </a:solidFill>
                <a:latin typeface="NJFont Book" pitchFamily="34" charset="0"/>
                <a:cs typeface="Arial" pitchFamily="34" charset="0"/>
              </a:rPr>
              <a:t>CROP IMAGE TO 4:3</a:t>
            </a:r>
          </a:p>
        </p:txBody>
      </p:sp>
      <p:cxnSp>
        <p:nvCxnSpPr>
          <p:cNvPr id="7" name="Straight Arrow Connector 6"/>
          <p:cNvCxnSpPr>
            <a:cxnSpLocks noChangeShapeType="1"/>
          </p:cNvCxnSpPr>
          <p:nvPr userDrawn="1"/>
        </p:nvCxnSpPr>
        <p:spPr bwMode="auto">
          <a:xfrm flipH="1">
            <a:off x="0" y="464185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userDrawn="1"/>
        </p:nvCxnSpPr>
        <p:spPr bwMode="auto">
          <a:xfrm flipV="1">
            <a:off x="6181725" y="0"/>
            <a:ext cx="2962275" cy="2216150"/>
          </a:xfrm>
          <a:prstGeom prst="straightConnector1">
            <a:avLst/>
          </a:prstGeom>
          <a:noFill/>
          <a:ln w="9525" algn="ctr">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9" name="Rectangle 8"/>
          <p:cNvSpPr>
            <a:spLocks noChangeArrowheads="1"/>
          </p:cNvSpPr>
          <p:nvPr userDrawn="1"/>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defRPr/>
            </a:pPr>
            <a:endParaRPr lang="en-US" altLang="en-US" dirty="0" smtClean="0">
              <a:solidFill>
                <a:srgbClr val="000000"/>
              </a:solidFill>
              <a:cs typeface="Arial" pitchFamily="34" charset="0"/>
            </a:endParaRPr>
          </a:p>
        </p:txBody>
      </p:sp>
      <p:sp>
        <p:nvSpPr>
          <p:cNvPr id="3" name="Picture Placeholder 2"/>
          <p:cNvSpPr>
            <a:spLocks noGrp="1"/>
          </p:cNvSpPr>
          <p:nvPr>
            <p:ph type="pic" sz="quarter" idx="10"/>
          </p:nvPr>
        </p:nvSpPr>
        <p:spPr>
          <a:xfrm>
            <a:off x="0" y="0"/>
            <a:ext cx="9144000" cy="6858000"/>
          </a:xfrm>
        </p:spPr>
        <p:txBody>
          <a:bodyPr>
            <a:normAutofit/>
          </a:bodyPr>
          <a:lstStyle/>
          <a:p>
            <a:pPr lvl="0"/>
            <a:endParaRPr lang="en-GB" noProof="0" dirty="0"/>
          </a:p>
        </p:txBody>
      </p:sp>
      <p:sp>
        <p:nvSpPr>
          <p:cNvPr id="15" name="Rectangle 3"/>
          <p:cNvSpPr>
            <a:spLocks noGrp="1" noChangeArrowheads="1"/>
          </p:cNvSpPr>
          <p:nvPr>
            <p:ph type="subTitle" idx="1"/>
          </p:nvPr>
        </p:nvSpPr>
        <p:spPr>
          <a:xfrm>
            <a:off x="540000" y="5287711"/>
            <a:ext cx="6120000" cy="315089"/>
          </a:xfrm>
        </p:spPr>
        <p:txBody>
          <a:bodyPr anchor="ctr"/>
          <a:lstStyle>
            <a:lvl1pPr marL="0" indent="0" algn="l">
              <a:buFontTx/>
              <a:buNone/>
              <a:defRPr sz="2400">
                <a:solidFill>
                  <a:schemeClr val="tx1"/>
                </a:solidFill>
              </a:defRPr>
            </a:lvl1pPr>
          </a:lstStyle>
          <a:p>
            <a:r>
              <a:rPr lang="en-US" dirty="0" smtClean="0"/>
              <a:t>Click to edit Master subtitle style</a:t>
            </a:r>
            <a:endParaRPr lang="en-GB" dirty="0"/>
          </a:p>
        </p:txBody>
      </p:sp>
      <p:sp>
        <p:nvSpPr>
          <p:cNvPr id="16" name="Rectangle 2"/>
          <p:cNvSpPr>
            <a:spLocks noGrp="1" noChangeArrowheads="1"/>
          </p:cNvSpPr>
          <p:nvPr>
            <p:ph type="ctrTitle"/>
          </p:nvPr>
        </p:nvSpPr>
        <p:spPr>
          <a:xfrm>
            <a:off x="540000" y="4458258"/>
            <a:ext cx="8064000" cy="573621"/>
          </a:xfrm>
        </p:spPr>
        <p:txBody>
          <a:bodyPr>
            <a:normAutofit/>
          </a:bodyPr>
          <a:lstStyle>
            <a:lvl1pPr algn="l">
              <a:defRPr sz="3600">
                <a:solidFill>
                  <a:schemeClr val="bg2"/>
                </a:solidFill>
                <a:latin typeface="NJFont Medium"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786298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E1F97922-1993-4D8A-A112-41196F15A89C}" type="datetimeFigureOut">
              <a:rPr lang="en-GB"/>
              <a:pPr>
                <a:defRPr/>
              </a:pPr>
              <a:t>07/01/2016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536DA90D-5B1F-4E5D-A181-E34CFFDD8420}" type="slidenum">
              <a:rPr lang="en-GB"/>
              <a:pPr>
                <a:defRPr/>
              </a:pPr>
              <a:t>‹#›</a:t>
            </a:fld>
            <a:endParaRPr lang="en-GB" dirty="0"/>
          </a:p>
        </p:txBody>
      </p:sp>
    </p:spTree>
    <p:extLst>
      <p:ext uri="{BB962C8B-B14F-4D97-AF65-F5344CB8AC3E}">
        <p14:creationId xmlns:p14="http://schemas.microsoft.com/office/powerpoint/2010/main" val="255617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F00E2FE3-66BC-48E5-ABB3-545CF45B4403}" type="datetimeFigureOut">
              <a:rPr lang="en-GB"/>
              <a:pPr>
                <a:defRPr/>
              </a:pPr>
              <a:t>07/01/2016</a:t>
            </a:fld>
            <a:endParaRPr lang="en-GB"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19E30AD0-34EC-4F1C-B895-B7F9B70CBC76}" type="slidenum">
              <a:rPr lang="en-GB"/>
              <a:pPr>
                <a:defRPr/>
              </a:pPr>
              <a:t>‹#›</a:t>
            </a:fld>
            <a:endParaRPr lang="en-GB" dirty="0"/>
          </a:p>
        </p:txBody>
      </p:sp>
    </p:spTree>
    <p:extLst>
      <p:ext uri="{BB962C8B-B14F-4D97-AF65-F5344CB8AC3E}">
        <p14:creationId xmlns:p14="http://schemas.microsoft.com/office/powerpoint/2010/main" val="54212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08E132AE-3842-47D5-85CD-9B35B69B0655}" type="datetimeFigureOut">
              <a:rPr lang="en-GB"/>
              <a:pPr>
                <a:defRPr/>
              </a:pPr>
              <a:t>07/01/2016</a:t>
            </a:fld>
            <a:endParaRPr lang="en-GB"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5383A5A-BE18-4C34-A33D-4B39786F87C6}" type="slidenum">
              <a:rPr lang="en-GB"/>
              <a:pPr>
                <a:defRPr/>
              </a:pPr>
              <a:t>‹#›</a:t>
            </a:fld>
            <a:endParaRPr lang="en-GB" dirty="0"/>
          </a:p>
        </p:txBody>
      </p:sp>
    </p:spTree>
    <p:extLst>
      <p:ext uri="{BB962C8B-B14F-4D97-AF65-F5344CB8AC3E}">
        <p14:creationId xmlns:p14="http://schemas.microsoft.com/office/powerpoint/2010/main" val="56066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2260F0C9-F2DB-47CA-8882-4535E9322C2C}" type="datetimeFigureOut">
              <a:rPr lang="en-GB"/>
              <a:pPr>
                <a:defRPr/>
              </a:pPr>
              <a:t>07/01/2016</a:t>
            </a:fld>
            <a:endParaRPr lang="en-GB"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F36E62BC-240A-409D-87EF-4E5AE91BBF39}" type="slidenum">
              <a:rPr lang="en-GB"/>
              <a:pPr>
                <a:defRPr/>
              </a:pPr>
              <a:t>‹#›</a:t>
            </a:fld>
            <a:endParaRPr lang="en-GB" dirty="0"/>
          </a:p>
        </p:txBody>
      </p:sp>
    </p:spTree>
    <p:extLst>
      <p:ext uri="{BB962C8B-B14F-4D97-AF65-F5344CB8AC3E}">
        <p14:creationId xmlns:p14="http://schemas.microsoft.com/office/powerpoint/2010/main" val="592565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AA41DD33-BB47-4C0D-BEA4-988B1DBB5867}" type="datetimeFigureOut">
              <a:rPr lang="en-GB"/>
              <a:pPr>
                <a:defRPr/>
              </a:pPr>
              <a:t>07/01/2016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4008FB0A-6DE1-46F8-9D80-13B21A392E3D}" type="slidenum">
              <a:rPr lang="en-GB"/>
              <a:pPr>
                <a:defRPr/>
              </a:pPr>
              <a:t>‹#›</a:t>
            </a:fld>
            <a:endParaRPr lang="en-GB" dirty="0"/>
          </a:p>
        </p:txBody>
      </p:sp>
    </p:spTree>
    <p:extLst>
      <p:ext uri="{BB962C8B-B14F-4D97-AF65-F5344CB8AC3E}">
        <p14:creationId xmlns:p14="http://schemas.microsoft.com/office/powerpoint/2010/main" val="2132357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9C9479EE-E4D7-43E7-BBB5-3C66BA2055D1}" type="datetimeFigureOut">
              <a:rPr lang="en-GB"/>
              <a:pPr>
                <a:defRPr/>
              </a:pPr>
              <a:t>07/01/2016</a:t>
            </a:fld>
            <a:endParaRPr lang="en-GB"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43D42CFF-9C67-495B-A43C-BCB06CB1184E}" type="slidenum">
              <a:rPr lang="en-GB"/>
              <a:pPr>
                <a:defRPr/>
              </a:pPr>
              <a:t>‹#›</a:t>
            </a:fld>
            <a:endParaRPr lang="en-GB" dirty="0"/>
          </a:p>
        </p:txBody>
      </p:sp>
    </p:spTree>
    <p:extLst>
      <p:ext uri="{BB962C8B-B14F-4D97-AF65-F5344CB8AC3E}">
        <p14:creationId xmlns:p14="http://schemas.microsoft.com/office/powerpoint/2010/main" val="4214783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BF62786E-E60A-4317-838B-5E7EE3B2013B}"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D499EC7B-2F2E-41E7-B292-D5E361C1B6AB}" type="slidenum">
              <a:rPr lang="en-GB"/>
              <a:pPr>
                <a:defRPr/>
              </a:pPr>
              <a:t>‹#›</a:t>
            </a:fld>
            <a:endParaRPr lang="en-GB" dirty="0"/>
          </a:p>
        </p:txBody>
      </p:sp>
    </p:spTree>
    <p:extLst>
      <p:ext uri="{BB962C8B-B14F-4D97-AF65-F5344CB8AC3E}">
        <p14:creationId xmlns:p14="http://schemas.microsoft.com/office/powerpoint/2010/main" val="13837336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B288B53A-A829-40B2-A5EA-7F00ABCBA4D4}" type="datetimeFigureOut">
              <a:rPr lang="en-GB"/>
              <a:pPr>
                <a:defRPr/>
              </a:pPr>
              <a:t>07/01/2016</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cs typeface="Arial" charset="0"/>
              </a:defRPr>
            </a:lvl1pPr>
          </a:lstStyle>
          <a:p>
            <a:pPr>
              <a:defRPr/>
            </a:pPr>
            <a:fld id="{B3894473-ADE8-45E7-B207-686FDB7E5297}" type="slidenum">
              <a:rPr lang="en-GB"/>
              <a:pPr>
                <a:defRPr/>
              </a:pPr>
              <a:t>‹#›</a:t>
            </a:fld>
            <a:endParaRPr lang="en-GB" dirty="0"/>
          </a:p>
        </p:txBody>
      </p:sp>
    </p:spTree>
    <p:extLst>
      <p:ext uri="{BB962C8B-B14F-4D97-AF65-F5344CB8AC3E}">
        <p14:creationId xmlns:p14="http://schemas.microsoft.com/office/powerpoint/2010/main" val="221431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Margin">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064000" cy="1152000"/>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540000" y="1081900"/>
            <a:ext cx="8064000" cy="5328000"/>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1"/>
          <p:cNvSpPr>
            <a:spLocks noGrp="1"/>
          </p:cNvSpPr>
          <p:nvPr>
            <p:ph type="sldNum" sz="quarter" idx="10"/>
          </p:nvPr>
        </p:nvSpPr>
        <p:spPr>
          <a:xfrm>
            <a:off x="3505200" y="6427788"/>
            <a:ext cx="2133600" cy="414337"/>
          </a:xfrm>
        </p:spPr>
        <p:txBody>
          <a:bodyPr/>
          <a:lstStyle>
            <a:lvl1pPr algn="ctr">
              <a:defRPr/>
            </a:lvl1pPr>
          </a:lstStyle>
          <a:p>
            <a:pPr>
              <a:defRPr/>
            </a:pPr>
            <a:fld id="{498C4073-311C-4076-9D88-5662B2F0FD72}"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153876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40000" y="0"/>
            <a:ext cx="8064000" cy="1152000"/>
          </a:xfrm>
        </p:spPr>
        <p:txBody>
          <a:bodyPr>
            <a:normAutofit/>
          </a:bodyPr>
          <a:lstStyle/>
          <a:p>
            <a:r>
              <a:rPr lang="en-US" dirty="0" smtClean="0"/>
              <a:t>Click to edit Master title style</a:t>
            </a:r>
            <a:endParaRPr lang="en-US" dirty="0"/>
          </a:p>
        </p:txBody>
      </p:sp>
      <p:sp>
        <p:nvSpPr>
          <p:cNvPr id="3" name="Content Placeholder 2"/>
          <p:cNvSpPr>
            <a:spLocks noGrp="1"/>
          </p:cNvSpPr>
          <p:nvPr>
            <p:ph sz="half" idx="1"/>
          </p:nvPr>
        </p:nvSpPr>
        <p:spPr>
          <a:xfrm>
            <a:off x="540000" y="1081900"/>
            <a:ext cx="3960000" cy="5328000"/>
          </a:xfrm>
        </p:spPr>
        <p:txBody>
          <a:bodyPr>
            <a:normAutofit/>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4000" y="1081900"/>
            <a:ext cx="3960000" cy="5328000"/>
          </a:xfrm>
        </p:spPr>
        <p:txBody>
          <a:bodyPr>
            <a:normAutofit/>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11"/>
          <p:cNvSpPr>
            <a:spLocks noGrp="1"/>
          </p:cNvSpPr>
          <p:nvPr>
            <p:ph type="sldNum" sz="quarter" idx="10"/>
          </p:nvPr>
        </p:nvSpPr>
        <p:spPr/>
        <p:txBody>
          <a:bodyPr/>
          <a:lstStyle>
            <a:lvl1pPr>
              <a:defRPr/>
            </a:lvl1pPr>
          </a:lstStyle>
          <a:p>
            <a:pPr>
              <a:defRPr/>
            </a:pPr>
            <a:fld id="{52915F51-E4E1-42B7-8466-A1867DF699AA}"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216912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1"/>
            <a:ext cx="8064000" cy="1404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40000" y="1323976"/>
            <a:ext cx="8064000" cy="5082974"/>
          </a:xfrm>
        </p:spPr>
        <p:txBody>
          <a:bodyPr/>
          <a:lstStyle>
            <a:lvl1pPr>
              <a:defRPr sz="2800">
                <a:solidFill>
                  <a:schemeClr val="tx1"/>
                </a:solidFill>
              </a:defRPr>
            </a:lvl1pPr>
            <a:lvl2pPr>
              <a:defRPr sz="24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1"/>
          <p:cNvSpPr>
            <a:spLocks noGrp="1"/>
          </p:cNvSpPr>
          <p:nvPr>
            <p:ph type="sldNum" sz="quarter" idx="10"/>
          </p:nvPr>
        </p:nvSpPr>
        <p:spPr/>
        <p:txBody>
          <a:bodyPr/>
          <a:lstStyle>
            <a:lvl1pPr>
              <a:defRPr/>
            </a:lvl1pPr>
          </a:lstStyle>
          <a:p>
            <a:pPr>
              <a:defRPr/>
            </a:pPr>
            <a:fld id="{CE5C1D64-5643-4014-803E-8296771C71F2}"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6420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Large 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540000" y="-1"/>
            <a:ext cx="8064000" cy="1404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40000" y="1323976"/>
            <a:ext cx="3959992" cy="5082974"/>
          </a:xfrm>
        </p:spPr>
        <p:txBody>
          <a:bodyPr/>
          <a:lstStyle>
            <a:lvl1pPr>
              <a:defRPr sz="2800">
                <a:solidFill>
                  <a:schemeClr val="tx1"/>
                </a:solidFill>
              </a:defRPr>
            </a:lvl1pPr>
            <a:lvl2pPr>
              <a:defRPr sz="24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idx="11"/>
          </p:nvPr>
        </p:nvSpPr>
        <p:spPr>
          <a:xfrm>
            <a:off x="4644008" y="1323976"/>
            <a:ext cx="3959992" cy="5082974"/>
          </a:xfrm>
        </p:spPr>
        <p:txBody>
          <a:bodyPr/>
          <a:lstStyle>
            <a:lvl1pPr>
              <a:defRPr sz="2800">
                <a:solidFill>
                  <a:schemeClr val="tx1"/>
                </a:solidFill>
              </a:defRPr>
            </a:lvl1pPr>
            <a:lvl2pPr>
              <a:defRPr sz="2400">
                <a:solidFill>
                  <a:schemeClr val="tx1"/>
                </a:solidFill>
              </a:defRPr>
            </a:lvl2pPr>
            <a:lvl3pPr>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11"/>
          <p:cNvSpPr>
            <a:spLocks noGrp="1"/>
          </p:cNvSpPr>
          <p:nvPr>
            <p:ph type="sldNum" sz="quarter" idx="12"/>
          </p:nvPr>
        </p:nvSpPr>
        <p:spPr/>
        <p:txBody>
          <a:bodyPr/>
          <a:lstStyle>
            <a:lvl1pPr>
              <a:defRPr/>
            </a:lvl1pPr>
          </a:lstStyle>
          <a:p>
            <a:pPr>
              <a:defRPr/>
            </a:pPr>
            <a:fld id="{7C076462-211E-4F91-BFB5-FC95787878B9}"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266744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rrow Margin">
    <p:spTree>
      <p:nvGrpSpPr>
        <p:cNvPr id="1" name=""/>
        <p:cNvGrpSpPr/>
        <p:nvPr/>
      </p:nvGrpSpPr>
      <p:grpSpPr>
        <a:xfrm>
          <a:off x="0" y="0"/>
          <a:ext cx="0" cy="0"/>
          <a:chOff x="0" y="0"/>
          <a:chExt cx="0" cy="0"/>
        </a:xfrm>
      </p:grpSpPr>
      <p:sp>
        <p:nvSpPr>
          <p:cNvPr id="2" name="Title 1"/>
          <p:cNvSpPr>
            <a:spLocks noGrp="1"/>
          </p:cNvSpPr>
          <p:nvPr>
            <p:ph type="title"/>
          </p:nvPr>
        </p:nvSpPr>
        <p:spPr>
          <a:xfrm>
            <a:off x="342000" y="0"/>
            <a:ext cx="8424000" cy="1152000"/>
          </a:xfr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342000" y="1081900"/>
            <a:ext cx="8424000" cy="5328000"/>
          </a:xfrm>
        </p:spPr>
        <p:txBody>
          <a:bodyPr>
            <a:normAutofit/>
          </a:bodyPr>
          <a:lstStyle>
            <a:lvl1pPr>
              <a:defRPr sz="2000">
                <a:solidFill>
                  <a:schemeClr val="tx1"/>
                </a:solidFill>
              </a:defRPr>
            </a:lvl1pPr>
            <a:lvl2pPr>
              <a:defRPr sz="1800">
                <a:solidFill>
                  <a:schemeClr val="tx1"/>
                </a:solidFill>
              </a:defRPr>
            </a:lvl2pPr>
            <a:lvl3pPr>
              <a:defRPr sz="18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1"/>
          <p:cNvSpPr>
            <a:spLocks noGrp="1"/>
          </p:cNvSpPr>
          <p:nvPr>
            <p:ph type="sldNum" sz="quarter" idx="10"/>
          </p:nvPr>
        </p:nvSpPr>
        <p:spPr/>
        <p:txBody>
          <a:bodyPr/>
          <a:lstStyle>
            <a:lvl1pPr>
              <a:defRPr/>
            </a:lvl1pPr>
          </a:lstStyle>
          <a:p>
            <a:pPr>
              <a:defRPr/>
            </a:pPr>
            <a:fld id="{6A9A6941-09E9-4BF0-B282-B06E3D4446F9}" type="slidenum">
              <a:rPr lang="en-GB">
                <a:solidFill>
                  <a:srgbClr val="868F98"/>
                </a:solidFill>
              </a:rPr>
              <a:pPr>
                <a:defRPr/>
              </a:pPr>
              <a:t>‹#›</a:t>
            </a:fld>
            <a:endParaRPr lang="en-GB" dirty="0">
              <a:solidFill>
                <a:srgbClr val="868F98"/>
              </a:solidFill>
            </a:endParaRPr>
          </a:p>
        </p:txBody>
      </p:sp>
    </p:spTree>
    <p:extLst>
      <p:ext uri="{BB962C8B-B14F-4D97-AF65-F5344CB8AC3E}">
        <p14:creationId xmlns:p14="http://schemas.microsoft.com/office/powerpoint/2010/main" val="191814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539750" y="0"/>
            <a:ext cx="8064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9"/>
          <p:cNvSpPr>
            <a:spLocks noGrp="1" noChangeArrowheads="1"/>
          </p:cNvSpPr>
          <p:nvPr>
            <p:ph type="body" idx="1"/>
          </p:nvPr>
        </p:nvSpPr>
        <p:spPr bwMode="auto">
          <a:xfrm>
            <a:off x="539750" y="1087438"/>
            <a:ext cx="80645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2" name="Slide Number Placeholder 11"/>
          <p:cNvSpPr>
            <a:spLocks noGrp="1"/>
          </p:cNvSpPr>
          <p:nvPr>
            <p:ph type="sldNum" sz="quarter" idx="4"/>
          </p:nvPr>
        </p:nvSpPr>
        <p:spPr>
          <a:xfrm>
            <a:off x="3505200" y="6434138"/>
            <a:ext cx="2133600" cy="414337"/>
          </a:xfrm>
          <a:prstGeom prst="rect">
            <a:avLst/>
          </a:prstGeom>
        </p:spPr>
        <p:txBody>
          <a:bodyPr vert="horz" lIns="0" tIns="0" rIns="0" bIns="0" rtlCol="0" anchor="ctr"/>
          <a:lstStyle>
            <a:lvl1pPr algn="ctr">
              <a:defRPr sz="1200">
                <a:solidFill>
                  <a:schemeClr val="tx2"/>
                </a:solidFill>
                <a:latin typeface="NJFont Book" pitchFamily="34" charset="0"/>
                <a:ea typeface="ＭＳ Ｐゴシック"/>
                <a:cs typeface="ＭＳ Ｐゴシック"/>
              </a:defRPr>
            </a:lvl1pPr>
          </a:lstStyle>
          <a:p>
            <a:pPr fontAlgn="base">
              <a:spcBef>
                <a:spcPct val="0"/>
              </a:spcBef>
              <a:spcAft>
                <a:spcPct val="0"/>
              </a:spcAft>
              <a:defRPr/>
            </a:pPr>
            <a:fld id="{AC9E4BAB-01B4-4A14-ACA2-C26D76EBCB51}" type="slidenum">
              <a:rPr lang="en-GB">
                <a:solidFill>
                  <a:srgbClr val="868F98"/>
                </a:solidFill>
              </a:rPr>
              <a:pPr fontAlgn="base">
                <a:spcBef>
                  <a:spcPct val="0"/>
                </a:spcBef>
                <a:spcAft>
                  <a:spcPct val="0"/>
                </a:spcAft>
                <a:defRPr/>
              </a:pPr>
              <a:t>‹#›</a:t>
            </a:fld>
            <a:endParaRPr lang="en-GB" dirty="0">
              <a:solidFill>
                <a:srgbClr val="868F98"/>
              </a:solidFill>
            </a:endParaRPr>
          </a:p>
        </p:txBody>
      </p:sp>
    </p:spTree>
    <p:extLst>
      <p:ext uri="{BB962C8B-B14F-4D97-AF65-F5344CB8AC3E}">
        <p14:creationId xmlns:p14="http://schemas.microsoft.com/office/powerpoint/2010/main" val="34306603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2400">
          <a:solidFill>
            <a:srgbClr val="0019A8"/>
          </a:solidFill>
          <a:latin typeface="NJFont Light" pitchFamily="34" charset="0"/>
          <a:ea typeface="ＭＳ Ｐゴシック" pitchFamily="100" charset="-128"/>
          <a:cs typeface="NJFont Light" pitchFamily="34" charset="0"/>
        </a:defRPr>
      </a:lvl1pPr>
      <a:lvl2pPr algn="l" rtl="0" eaLnBrk="0" fontAlgn="base" hangingPunct="0">
        <a:spcBef>
          <a:spcPct val="0"/>
        </a:spcBef>
        <a:spcAft>
          <a:spcPct val="0"/>
        </a:spcAft>
        <a:defRPr sz="2400">
          <a:solidFill>
            <a:srgbClr val="0019A8"/>
          </a:solidFill>
          <a:latin typeface="NJFont Light" pitchFamily="34" charset="0"/>
          <a:ea typeface="ＭＳ Ｐゴシック" pitchFamily="100" charset="-128"/>
          <a:cs typeface="NJFont Light" pitchFamily="34" charset="0"/>
        </a:defRPr>
      </a:lvl2pPr>
      <a:lvl3pPr algn="l" rtl="0" eaLnBrk="0" fontAlgn="base" hangingPunct="0">
        <a:spcBef>
          <a:spcPct val="0"/>
        </a:spcBef>
        <a:spcAft>
          <a:spcPct val="0"/>
        </a:spcAft>
        <a:defRPr sz="2400">
          <a:solidFill>
            <a:srgbClr val="0019A8"/>
          </a:solidFill>
          <a:latin typeface="NJFont Light" pitchFamily="34" charset="0"/>
          <a:ea typeface="ＭＳ Ｐゴシック" pitchFamily="100" charset="-128"/>
          <a:cs typeface="NJFont Light" pitchFamily="34" charset="0"/>
        </a:defRPr>
      </a:lvl3pPr>
      <a:lvl4pPr algn="l" rtl="0" eaLnBrk="0" fontAlgn="base" hangingPunct="0">
        <a:spcBef>
          <a:spcPct val="0"/>
        </a:spcBef>
        <a:spcAft>
          <a:spcPct val="0"/>
        </a:spcAft>
        <a:defRPr sz="2400">
          <a:solidFill>
            <a:srgbClr val="0019A8"/>
          </a:solidFill>
          <a:latin typeface="NJFont Light" pitchFamily="34" charset="0"/>
          <a:ea typeface="ＭＳ Ｐゴシック" pitchFamily="100" charset="-128"/>
          <a:cs typeface="NJFont Light" pitchFamily="34" charset="0"/>
        </a:defRPr>
      </a:lvl4pPr>
      <a:lvl5pPr algn="l" rtl="0" eaLnBrk="0" fontAlgn="base" hangingPunct="0">
        <a:spcBef>
          <a:spcPct val="0"/>
        </a:spcBef>
        <a:spcAft>
          <a:spcPct val="0"/>
        </a:spcAft>
        <a:defRPr sz="2400">
          <a:solidFill>
            <a:srgbClr val="0019A8"/>
          </a:solidFill>
          <a:latin typeface="NJFont Light" pitchFamily="34" charset="0"/>
          <a:ea typeface="ＭＳ Ｐゴシック" pitchFamily="100" charset="-128"/>
          <a:cs typeface="NJFont Light" pitchFamily="34" charset="0"/>
        </a:defRPr>
      </a:lvl5pPr>
      <a:lvl6pPr marL="457200" algn="l" rtl="0" eaLnBrk="1" fontAlgn="base" hangingPunct="1">
        <a:spcBef>
          <a:spcPct val="0"/>
        </a:spcBef>
        <a:spcAft>
          <a:spcPct val="0"/>
        </a:spcAft>
        <a:defRPr sz="3400" b="1">
          <a:solidFill>
            <a:srgbClr val="0019A8"/>
          </a:solidFill>
          <a:latin typeface="Arial" pitchFamily="100" charset="0"/>
        </a:defRPr>
      </a:lvl6pPr>
      <a:lvl7pPr marL="914400" algn="l" rtl="0" eaLnBrk="1" fontAlgn="base" hangingPunct="1">
        <a:spcBef>
          <a:spcPct val="0"/>
        </a:spcBef>
        <a:spcAft>
          <a:spcPct val="0"/>
        </a:spcAft>
        <a:defRPr sz="3400" b="1">
          <a:solidFill>
            <a:srgbClr val="0019A8"/>
          </a:solidFill>
          <a:latin typeface="Arial" pitchFamily="100" charset="0"/>
        </a:defRPr>
      </a:lvl7pPr>
      <a:lvl8pPr marL="1371600" algn="l" rtl="0" eaLnBrk="1" fontAlgn="base" hangingPunct="1">
        <a:spcBef>
          <a:spcPct val="0"/>
        </a:spcBef>
        <a:spcAft>
          <a:spcPct val="0"/>
        </a:spcAft>
        <a:defRPr sz="3400" b="1">
          <a:solidFill>
            <a:srgbClr val="0019A8"/>
          </a:solidFill>
          <a:latin typeface="Arial" pitchFamily="100" charset="0"/>
        </a:defRPr>
      </a:lvl8pPr>
      <a:lvl9pPr marL="1828800" algn="l" rtl="0" eaLnBrk="1" fontAlgn="base" hangingPunct="1">
        <a:spcBef>
          <a:spcPct val="0"/>
        </a:spcBef>
        <a:spcAft>
          <a:spcPct val="0"/>
        </a:spcAft>
        <a:defRPr sz="3400" b="1">
          <a:solidFill>
            <a:srgbClr val="0019A8"/>
          </a:solidFill>
          <a:latin typeface="Arial" pitchFamily="100" charset="0"/>
        </a:defRPr>
      </a:lvl9pPr>
    </p:titleStyle>
    <p:bodyStyle>
      <a:lvl1pPr marL="342900" indent="-342900" algn="l" rtl="0" eaLnBrk="0" fontAlgn="base" hangingPunct="0">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0" fontAlgn="base" hangingPunct="0">
        <a:spcBef>
          <a:spcPct val="0"/>
        </a:spcBef>
        <a:spcAft>
          <a:spcPct val="0"/>
        </a:spcAft>
        <a:buChar char="–"/>
        <a:defRPr>
          <a:solidFill>
            <a:schemeClr val="tx1"/>
          </a:solidFill>
          <a:latin typeface="NJFont Book" pitchFamily="34" charset="0"/>
          <a:ea typeface="ＭＳ Ｐゴシック" pitchFamily="100"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NJFont Book" pitchFamily="34" charset="0"/>
          <a:ea typeface="ＭＳ Ｐゴシック" pitchFamily="100" charset="-128"/>
          <a:cs typeface="ＭＳ Ｐゴシック"/>
        </a:defRPr>
      </a:lvl3pPr>
      <a:lvl4pPr marL="16002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fld id="{00AACA6D-3020-4B04-805B-1133243E1164}" type="datetimeFigureOut">
              <a:rPr lang="en-GB"/>
              <a:pPr>
                <a:defRPr/>
              </a:pPr>
              <a:t>07/01/2016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FCC03AE0-4E43-423D-B39D-4665A9AFDAAB}" type="slidenum">
              <a:rPr lang="en-GB"/>
              <a:pPr>
                <a:defRPr/>
              </a:pPr>
              <a:t>‹#›</a:t>
            </a:fld>
            <a:endParaRPr lang="en-GB" dirty="0"/>
          </a:p>
        </p:txBody>
      </p:sp>
    </p:spTree>
    <p:extLst>
      <p:ext uri="{BB962C8B-B14F-4D97-AF65-F5344CB8AC3E}">
        <p14:creationId xmlns:p14="http://schemas.microsoft.com/office/powerpoint/2010/main" val="17452872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5F804413-0808-453B-A1ED-19725EF7104F}" type="datetimeFigureOut">
              <a:rPr lang="en-GB"/>
              <a:pPr>
                <a:defRPr/>
              </a:pPr>
              <a:t>07/01/2016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BB81D7C3-8E83-4014-9DB4-81717B105688}" type="slidenum">
              <a:rPr lang="en-GB"/>
              <a:pPr>
                <a:defRPr/>
              </a:pPr>
              <a:t>‹#›</a:t>
            </a:fld>
            <a:endParaRPr lang="en-GB" dirty="0"/>
          </a:p>
        </p:txBody>
      </p:sp>
    </p:spTree>
    <p:extLst>
      <p:ext uri="{BB962C8B-B14F-4D97-AF65-F5344CB8AC3E}">
        <p14:creationId xmlns:p14="http://schemas.microsoft.com/office/powerpoint/2010/main" val="24456905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9750" y="0"/>
            <a:ext cx="8064500" cy="1152525"/>
          </a:xfrm>
        </p:spPr>
        <p:txBody>
          <a:bodyPr/>
          <a:lstStyle/>
          <a:p>
            <a:r>
              <a:rPr lang="en-US" altLang="en-US" smtClean="0">
                <a:ea typeface="ＭＳ Ｐゴシック" pitchFamily="34" charset="-128"/>
              </a:rPr>
              <a:t>Key benefits of Crossrail 2</a:t>
            </a:r>
            <a:endParaRPr lang="en-GB" altLang="en-US" smtClean="0">
              <a:ea typeface="ＭＳ Ｐゴシック" pitchFamily="34" charset="-128"/>
            </a:endParaRPr>
          </a:p>
        </p:txBody>
      </p:sp>
      <p:sp>
        <p:nvSpPr>
          <p:cNvPr id="3" name="Content Placeholder 2"/>
          <p:cNvSpPr>
            <a:spLocks noGrp="1"/>
          </p:cNvSpPr>
          <p:nvPr>
            <p:ph idx="1"/>
          </p:nvPr>
        </p:nvSpPr>
        <p:spPr>
          <a:xfrm>
            <a:off x="539750" y="1082675"/>
            <a:ext cx="8064500" cy="5327650"/>
          </a:xfrm>
        </p:spPr>
        <p:txBody>
          <a:bodyPr/>
          <a:lstStyle/>
          <a:p>
            <a:pPr marL="0" indent="0">
              <a:buFontTx/>
              <a:buNone/>
              <a:defRPr/>
            </a:pPr>
            <a:r>
              <a:rPr lang="en-GB" altLang="en-US" b="1" dirty="0" smtClean="0"/>
              <a:t>Crossrail 2 would:</a:t>
            </a:r>
            <a:endParaRPr lang="en-GB" altLang="en-US" b="1" dirty="0"/>
          </a:p>
          <a:p>
            <a:pPr marL="285750" indent="-285750">
              <a:buFont typeface="Arial" panose="020B0604020202020204" pitchFamily="34" charset="0"/>
              <a:buChar char="•"/>
              <a:defRPr/>
            </a:pPr>
            <a:r>
              <a:rPr lang="en-GB" altLang="en-US" dirty="0" smtClean="0"/>
              <a:t>Add around 10 </a:t>
            </a:r>
            <a:r>
              <a:rPr lang="en-GB" altLang="en-US" dirty="0"/>
              <a:t>per cent </a:t>
            </a:r>
            <a:r>
              <a:rPr lang="en-GB" altLang="en-US" dirty="0" smtClean="0"/>
              <a:t>to London’s transport capacity </a:t>
            </a:r>
            <a:endParaRPr lang="en-GB" altLang="en-US" dirty="0"/>
          </a:p>
          <a:p>
            <a:pPr marL="285750" indent="-285750">
              <a:buFont typeface="Arial" panose="020B0604020202020204" pitchFamily="34" charset="0"/>
              <a:buChar char="•"/>
              <a:defRPr/>
            </a:pPr>
            <a:r>
              <a:rPr lang="en-GB" altLang="en-US" dirty="0" smtClean="0"/>
              <a:t>Significantly improve </a:t>
            </a:r>
            <a:r>
              <a:rPr lang="en-GB" altLang="en-US" dirty="0"/>
              <a:t>journey time </a:t>
            </a:r>
            <a:r>
              <a:rPr lang="en-GB" altLang="en-US" dirty="0" smtClean="0"/>
              <a:t>for </a:t>
            </a:r>
            <a:r>
              <a:rPr lang="en-GB" altLang="en-US" dirty="0"/>
              <a:t>a wide range of journeys</a:t>
            </a:r>
          </a:p>
          <a:p>
            <a:pPr marL="285750" indent="-285750">
              <a:buFont typeface="Arial" panose="020B0604020202020204" pitchFamily="34" charset="0"/>
              <a:buChar char="•"/>
              <a:defRPr/>
            </a:pPr>
            <a:r>
              <a:rPr lang="en-GB" altLang="en-US" dirty="0" smtClean="0"/>
              <a:t>Provide a step change in accessibility levels and access to jobs in Opportunity Areas – Angel Road, Northumberland Park stations</a:t>
            </a:r>
          </a:p>
          <a:p>
            <a:pPr marL="0" indent="0">
              <a:buFontTx/>
              <a:buNone/>
              <a:defRPr/>
            </a:pPr>
            <a:r>
              <a:rPr lang="en-GB" altLang="en-US" b="1" dirty="0"/>
              <a:t>T</a:t>
            </a:r>
            <a:r>
              <a:rPr lang="en-GB" altLang="en-US" b="1" dirty="0" smtClean="0"/>
              <a:t>his would:</a:t>
            </a:r>
            <a:endParaRPr lang="en-GB" altLang="en-US" b="1" dirty="0"/>
          </a:p>
          <a:p>
            <a:pPr marL="285750" indent="-285750">
              <a:buFont typeface="Arial" pitchFamily="34" charset="0"/>
              <a:buChar char="•"/>
              <a:defRPr/>
            </a:pPr>
            <a:r>
              <a:rPr lang="en-GB" altLang="en-US" dirty="0" smtClean="0"/>
              <a:t>Unlock 200,000 </a:t>
            </a:r>
            <a:r>
              <a:rPr lang="en-GB" altLang="en-US" dirty="0"/>
              <a:t>new homes</a:t>
            </a:r>
          </a:p>
          <a:p>
            <a:pPr marL="285750" indent="-285750">
              <a:buFont typeface="Arial" pitchFamily="34" charset="0"/>
              <a:buChar char="•"/>
              <a:defRPr/>
            </a:pPr>
            <a:r>
              <a:rPr lang="en-GB" altLang="en-US" dirty="0" smtClean="0"/>
              <a:t>Support 200,000 </a:t>
            </a:r>
            <a:r>
              <a:rPr lang="en-GB" altLang="en-US" dirty="0"/>
              <a:t>new jobs </a:t>
            </a:r>
          </a:p>
          <a:p>
            <a:pPr marL="285750" indent="-285750">
              <a:buFont typeface="Arial" pitchFamily="34" charset="0"/>
              <a:buChar char="•"/>
              <a:defRPr/>
            </a:pPr>
            <a:r>
              <a:rPr lang="en-GB" altLang="en-US" dirty="0" smtClean="0"/>
              <a:t>Support </a:t>
            </a:r>
            <a:r>
              <a:rPr lang="en-GB" altLang="en-US" dirty="0"/>
              <a:t>60,000+ construction sector and supply chain jobs across the UK</a:t>
            </a:r>
          </a:p>
          <a:p>
            <a:pPr>
              <a:defRPr/>
            </a:pPr>
            <a:r>
              <a:rPr lang="en-GB" dirty="0" smtClean="0"/>
              <a:t>Create opportunities for apprenticeships, training and local employment (Crossrail has created 400+ apprenticeships and thousands of jobs for local people)</a:t>
            </a:r>
          </a:p>
        </p:txBody>
      </p:sp>
      <p:sp>
        <p:nvSpPr>
          <p:cNvPr id="686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771C96A5-A064-41A7-9145-61AB5AC6510C}" type="slidenum">
              <a:rPr lang="en-GB" altLang="en-US" sz="1200" smtClean="0">
                <a:solidFill>
                  <a:srgbClr val="868F98"/>
                </a:solidFill>
              </a:rPr>
              <a:pPr eaLnBrk="1" hangingPunct="1">
                <a:spcBef>
                  <a:spcPct val="0"/>
                </a:spcBef>
                <a:buFontTx/>
                <a:buNone/>
              </a:pPr>
              <a:t>1</a:t>
            </a:fld>
            <a:endParaRPr lang="en-GB" altLang="en-US" sz="1200" smtClean="0">
              <a:solidFill>
                <a:srgbClr val="868F98"/>
              </a:solidFill>
            </a:endParaRPr>
          </a:p>
        </p:txBody>
      </p:sp>
    </p:spTree>
    <p:extLst>
      <p:ext uri="{BB962C8B-B14F-4D97-AF65-F5344CB8AC3E}">
        <p14:creationId xmlns:p14="http://schemas.microsoft.com/office/powerpoint/2010/main" val="209703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39750" y="0"/>
            <a:ext cx="8064500" cy="1152525"/>
          </a:xfrm>
        </p:spPr>
        <p:txBody>
          <a:bodyPr/>
          <a:lstStyle/>
          <a:p>
            <a:r>
              <a:rPr lang="en-GB" altLang="en-US" smtClean="0">
                <a:ea typeface="ＭＳ Ｐゴシック" pitchFamily="34" charset="-128"/>
              </a:rPr>
              <a:t>How will we maximise regeneration opportunities?</a:t>
            </a:r>
          </a:p>
        </p:txBody>
      </p:sp>
      <p:sp>
        <p:nvSpPr>
          <p:cNvPr id="37891" name="Content Placeholder 2"/>
          <p:cNvSpPr>
            <a:spLocks noGrp="1"/>
          </p:cNvSpPr>
          <p:nvPr>
            <p:ph idx="1"/>
          </p:nvPr>
        </p:nvSpPr>
        <p:spPr>
          <a:xfrm>
            <a:off x="576263" y="1016000"/>
            <a:ext cx="8064500" cy="5327650"/>
          </a:xfrm>
        </p:spPr>
        <p:txBody>
          <a:bodyPr/>
          <a:lstStyle/>
          <a:p>
            <a:pPr marL="0" indent="0">
              <a:buFontTx/>
              <a:buNone/>
              <a:defRPr/>
            </a:pPr>
            <a:r>
              <a:rPr lang="en-GB" altLang="en-US" b="1" dirty="0" smtClean="0">
                <a:ea typeface="ＭＳ Ｐゴシック" pitchFamily="34" charset="-128"/>
              </a:rPr>
              <a:t>Working with local employers and the supply chain to maximise opportunities</a:t>
            </a:r>
          </a:p>
          <a:p>
            <a:pPr>
              <a:defRPr/>
            </a:pPr>
            <a:r>
              <a:rPr lang="en-US" altLang="en-US" dirty="0" smtClean="0">
                <a:ea typeface="ＭＳ Ｐゴシック" pitchFamily="34" charset="-128"/>
              </a:rPr>
              <a:t>Building on Crossrail we will support apprenticeships, training programmes and will create new job opportunities</a:t>
            </a:r>
          </a:p>
          <a:p>
            <a:pPr marL="0" indent="0">
              <a:buFontTx/>
              <a:buNone/>
              <a:defRPr/>
            </a:pPr>
            <a:endParaRPr lang="en-GB" altLang="en-US" b="1" dirty="0" smtClean="0">
              <a:ea typeface="ＭＳ Ｐゴシック" pitchFamily="34" charset="-128"/>
            </a:endParaRPr>
          </a:p>
          <a:p>
            <a:pPr marL="0" indent="0">
              <a:buFontTx/>
              <a:buNone/>
              <a:defRPr/>
            </a:pPr>
            <a:endParaRPr lang="en-GB" altLang="en-US" b="1" dirty="0" smtClean="0">
              <a:ea typeface="ＭＳ Ｐゴシック" pitchFamily="34" charset="-128"/>
            </a:endParaRPr>
          </a:p>
        </p:txBody>
      </p:sp>
      <p:sp>
        <p:nvSpPr>
          <p:cNvPr id="7782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BEBFD74F-045E-4040-857A-7616AC796A25}" type="slidenum">
              <a:rPr lang="en-GB" altLang="en-US" sz="1200" smtClean="0">
                <a:solidFill>
                  <a:srgbClr val="868F98"/>
                </a:solidFill>
              </a:rPr>
              <a:pPr eaLnBrk="1" hangingPunct="1">
                <a:spcBef>
                  <a:spcPct val="0"/>
                </a:spcBef>
                <a:buFontTx/>
                <a:buNone/>
              </a:pPr>
              <a:t>10</a:t>
            </a:fld>
            <a:endParaRPr lang="en-GB" altLang="en-US" sz="1200" smtClean="0">
              <a:solidFill>
                <a:srgbClr val="868F98"/>
              </a:solidFill>
            </a:endParaRPr>
          </a:p>
        </p:txBody>
      </p:sp>
      <p:pic>
        <p:nvPicPr>
          <p:cNvPr id="77829" name="Picture 8" descr="https://farm8.staticflickr.com/7462/15832642518_9a470544fb_k_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852738"/>
            <a:ext cx="516572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5688013" y="2709863"/>
            <a:ext cx="31686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0" fontAlgn="base" hangingPunct="0">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0" fontAlgn="base" hangingPunct="0">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a:defRPr/>
            </a:pPr>
            <a:r>
              <a:rPr lang="en-US" altLang="en-US" kern="0" dirty="0" smtClean="0">
                <a:solidFill>
                  <a:srgbClr val="000000"/>
                </a:solidFill>
                <a:ea typeface="ＭＳ Ｐゴシック" pitchFamily="34" charset="-128"/>
              </a:rPr>
              <a:t>Creating opportunities for local people – eg. through continuing the work of the TUCA academy in Ilford</a:t>
            </a:r>
          </a:p>
          <a:p>
            <a:pPr marL="0" indent="0">
              <a:buFontTx/>
              <a:buNone/>
              <a:defRPr/>
            </a:pPr>
            <a:endParaRPr lang="en-GB" altLang="en-US" b="1" kern="0" dirty="0" smtClean="0">
              <a:solidFill>
                <a:srgbClr val="000000"/>
              </a:solidFill>
              <a:ea typeface="ＭＳ Ｐゴシック" pitchFamily="34" charset="-128"/>
            </a:endParaRPr>
          </a:p>
          <a:p>
            <a:pPr marL="0" indent="0">
              <a:buFontTx/>
              <a:buNone/>
              <a:defRPr/>
            </a:pPr>
            <a:endParaRPr lang="en-GB" altLang="en-US" b="1" kern="0" dirty="0" smtClean="0">
              <a:solidFill>
                <a:srgbClr val="000000"/>
              </a:solidFill>
              <a:ea typeface="ＭＳ Ｐゴシック" pitchFamily="34" charset="-128"/>
            </a:endParaRPr>
          </a:p>
        </p:txBody>
      </p:sp>
    </p:spTree>
    <p:extLst>
      <p:ext uri="{BB962C8B-B14F-4D97-AF65-F5344CB8AC3E}">
        <p14:creationId xmlns:p14="http://schemas.microsoft.com/office/powerpoint/2010/main" val="139328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539750" y="0"/>
            <a:ext cx="8064500" cy="1152525"/>
          </a:xfrm>
        </p:spPr>
        <p:txBody>
          <a:bodyPr/>
          <a:lstStyle/>
          <a:p>
            <a:r>
              <a:rPr lang="en-GB" altLang="en-US" smtClean="0">
                <a:ea typeface="ＭＳ Ｐゴシック" pitchFamily="34" charset="-128"/>
              </a:rPr>
              <a:t>Conclusion</a:t>
            </a:r>
          </a:p>
        </p:txBody>
      </p:sp>
      <p:sp>
        <p:nvSpPr>
          <p:cNvPr id="37891" name="Content Placeholder 2"/>
          <p:cNvSpPr>
            <a:spLocks noGrp="1"/>
          </p:cNvSpPr>
          <p:nvPr>
            <p:ph idx="1"/>
          </p:nvPr>
        </p:nvSpPr>
        <p:spPr>
          <a:xfrm>
            <a:off x="539750" y="1082675"/>
            <a:ext cx="8064500" cy="5327650"/>
          </a:xfrm>
        </p:spPr>
        <p:txBody>
          <a:bodyPr/>
          <a:lstStyle/>
          <a:p>
            <a:pPr>
              <a:defRPr/>
            </a:pPr>
            <a:r>
              <a:rPr lang="en-GB" altLang="en-US" dirty="0" smtClean="0">
                <a:ea typeface="ＭＳ Ｐゴシック" pitchFamily="34" charset="-128"/>
              </a:rPr>
              <a:t>Crossrail 2 is not just a transport project. By supporting house building and improving access to jobs in some of London’s largest Opportunity Areas, it could regenerate large areas of London.</a:t>
            </a:r>
          </a:p>
          <a:p>
            <a:pPr>
              <a:defRPr/>
            </a:pPr>
            <a:r>
              <a:rPr lang="en-GB" altLang="en-US" dirty="0" smtClean="0">
                <a:ea typeface="ＭＳ Ｐゴシック" pitchFamily="34" charset="-128"/>
              </a:rPr>
              <a:t>Potential to build 200,000 new homes and create 200,000 jobs in local communities.</a:t>
            </a:r>
          </a:p>
          <a:p>
            <a:pPr>
              <a:defRPr/>
            </a:pPr>
            <a:r>
              <a:rPr lang="en-US" altLang="en-US" dirty="0" smtClean="0">
                <a:ea typeface="ＭＳ Ｐゴシック" pitchFamily="34" charset="-128"/>
              </a:rPr>
              <a:t>Early engagement of local authorities and communities is vital to maximise the benefits</a:t>
            </a:r>
            <a:endParaRPr lang="en-GB" altLang="en-US" dirty="0" smtClean="0">
              <a:ea typeface="ＭＳ Ｐゴシック" pitchFamily="34" charset="-128"/>
            </a:endParaRPr>
          </a:p>
          <a:p>
            <a:pPr>
              <a:defRPr/>
            </a:pPr>
            <a:endParaRPr lang="en-GB" altLang="en-US" b="1" dirty="0">
              <a:ea typeface="ＭＳ Ｐゴシック" pitchFamily="34" charset="-128"/>
            </a:endParaRPr>
          </a:p>
          <a:p>
            <a:pPr marL="0" indent="0">
              <a:buFontTx/>
              <a:buNone/>
              <a:defRPr/>
            </a:pPr>
            <a:endParaRPr lang="en-GB" altLang="en-US" b="1" dirty="0" smtClean="0">
              <a:ea typeface="ＭＳ Ｐゴシック" pitchFamily="34" charset="-128"/>
            </a:endParaRPr>
          </a:p>
          <a:p>
            <a:pPr marL="0" indent="0">
              <a:buFontTx/>
              <a:buNone/>
              <a:defRPr/>
            </a:pPr>
            <a:endParaRPr lang="en-GB" altLang="en-US" b="1" dirty="0" smtClean="0">
              <a:ea typeface="ＭＳ Ｐゴシック" pitchFamily="34" charset="-128"/>
            </a:endParaRPr>
          </a:p>
        </p:txBody>
      </p:sp>
      <p:pic>
        <p:nvPicPr>
          <p:cNvPr id="78852" name="Picture 6" descr="Athletes Vi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868738"/>
            <a:ext cx="454660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9138" y="6562725"/>
            <a:ext cx="3673475" cy="287338"/>
          </a:xfrm>
          <a:prstGeom prst="rect">
            <a:avLst/>
          </a:prstGeom>
          <a:noFill/>
        </p:spPr>
        <p:txBody>
          <a:bodyPr lIns="0" tIns="0" rIns="0" bIns="0" anchor="ctr">
            <a:normAutofit/>
          </a:bodyPr>
          <a:lstStyle/>
          <a:p>
            <a:pPr fontAlgn="base">
              <a:spcBef>
                <a:spcPct val="0"/>
              </a:spcBef>
              <a:spcAft>
                <a:spcPct val="0"/>
              </a:spcAft>
              <a:defRPr/>
            </a:pPr>
            <a:r>
              <a:rPr lang="en-US" sz="1600" dirty="0">
                <a:solidFill>
                  <a:srgbClr val="000000"/>
                </a:solidFill>
                <a:ea typeface="ＭＳ Ｐゴシック" pitchFamily="34" charset="-128"/>
                <a:cs typeface="Arial" pitchFamily="34" charset="0"/>
              </a:rPr>
              <a:t>Stratford Athletes’ village</a:t>
            </a:r>
            <a:endParaRPr lang="en-GB" sz="1600" dirty="0">
              <a:solidFill>
                <a:srgbClr val="000000"/>
              </a:solidFill>
              <a:ea typeface="ＭＳ Ｐゴシック" pitchFamily="34" charset="-128"/>
              <a:cs typeface="Arial" pitchFamily="34" charset="0"/>
            </a:endParaRPr>
          </a:p>
        </p:txBody>
      </p:sp>
      <p:pic>
        <p:nvPicPr>
          <p:cNvPr id="78854" name="Picture 8" descr="http://cdn.ltstatic.com/2008/October/ML062940_942l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4419600"/>
            <a:ext cx="37528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348288" y="6562725"/>
            <a:ext cx="3673475" cy="287338"/>
          </a:xfrm>
          <a:prstGeom prst="rect">
            <a:avLst/>
          </a:prstGeom>
          <a:noFill/>
        </p:spPr>
        <p:txBody>
          <a:bodyPr lIns="0" tIns="0" rIns="0" bIns="0" anchor="ctr">
            <a:normAutofit/>
          </a:bodyPr>
          <a:lstStyle/>
          <a:p>
            <a:pPr fontAlgn="base">
              <a:spcBef>
                <a:spcPct val="0"/>
              </a:spcBef>
              <a:spcAft>
                <a:spcPct val="0"/>
              </a:spcAft>
              <a:defRPr/>
            </a:pPr>
            <a:r>
              <a:rPr lang="en-US" sz="1600" dirty="0">
                <a:solidFill>
                  <a:srgbClr val="000000"/>
                </a:solidFill>
                <a:ea typeface="ＭＳ Ｐゴシック" pitchFamily="34" charset="-128"/>
                <a:cs typeface="Arial" pitchFamily="34" charset="0"/>
              </a:rPr>
              <a:t>Stratford masterplan</a:t>
            </a:r>
            <a:endParaRPr lang="en-GB" sz="1600" dirty="0">
              <a:solidFill>
                <a:srgbClr val="000000"/>
              </a:solidFill>
              <a:ea typeface="ＭＳ Ｐゴシック" pitchFamily="34" charset="-128"/>
              <a:cs typeface="Arial" pitchFamily="34" charset="0"/>
            </a:endParaRPr>
          </a:p>
        </p:txBody>
      </p:sp>
    </p:spTree>
    <p:extLst>
      <p:ext uri="{BB962C8B-B14F-4D97-AF65-F5344CB8AC3E}">
        <p14:creationId xmlns:p14="http://schemas.microsoft.com/office/powerpoint/2010/main" val="257288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reeform 189"/>
          <p:cNvSpPr/>
          <p:nvPr/>
        </p:nvSpPr>
        <p:spPr>
          <a:xfrm>
            <a:off x="1903413" y="1346200"/>
            <a:ext cx="3497262" cy="3009900"/>
          </a:xfrm>
          <a:custGeom>
            <a:avLst/>
            <a:gdLst>
              <a:gd name="connsiteX0" fmla="*/ 266281 w 3496802"/>
              <a:gd name="connsiteY0" fmla="*/ 728506 h 3009481"/>
              <a:gd name="connsiteX1" fmla="*/ 266281 w 3496802"/>
              <a:gd name="connsiteY1" fmla="*/ 728506 h 3009481"/>
              <a:gd name="connsiteX2" fmla="*/ 326571 w 3496802"/>
              <a:gd name="connsiteY2" fmla="*/ 733530 h 3009481"/>
              <a:gd name="connsiteX3" fmla="*/ 391885 w 3496802"/>
              <a:gd name="connsiteY3" fmla="*/ 743578 h 3009481"/>
              <a:gd name="connsiteX4" fmla="*/ 452175 w 3496802"/>
              <a:gd name="connsiteY4" fmla="*/ 753626 h 3009481"/>
              <a:gd name="connsiteX5" fmla="*/ 477296 w 3496802"/>
              <a:gd name="connsiteY5" fmla="*/ 778747 h 3009481"/>
              <a:gd name="connsiteX6" fmla="*/ 487345 w 3496802"/>
              <a:gd name="connsiteY6" fmla="*/ 788796 h 3009481"/>
              <a:gd name="connsiteX7" fmla="*/ 497393 w 3496802"/>
              <a:gd name="connsiteY7" fmla="*/ 818941 h 3009481"/>
              <a:gd name="connsiteX8" fmla="*/ 507441 w 3496802"/>
              <a:gd name="connsiteY8" fmla="*/ 834013 h 3009481"/>
              <a:gd name="connsiteX9" fmla="*/ 517490 w 3496802"/>
              <a:gd name="connsiteY9" fmla="*/ 864158 h 3009481"/>
              <a:gd name="connsiteX10" fmla="*/ 522514 w 3496802"/>
              <a:gd name="connsiteY10" fmla="*/ 879231 h 3009481"/>
              <a:gd name="connsiteX11" fmla="*/ 532562 w 3496802"/>
              <a:gd name="connsiteY11" fmla="*/ 894303 h 3009481"/>
              <a:gd name="connsiteX12" fmla="*/ 542611 w 3496802"/>
              <a:gd name="connsiteY12" fmla="*/ 929473 h 3009481"/>
              <a:gd name="connsiteX13" fmla="*/ 552659 w 3496802"/>
              <a:gd name="connsiteY13" fmla="*/ 964642 h 3009481"/>
              <a:gd name="connsiteX14" fmla="*/ 537586 w 3496802"/>
              <a:gd name="connsiteY14" fmla="*/ 1100295 h 3009481"/>
              <a:gd name="connsiteX15" fmla="*/ 522514 w 3496802"/>
              <a:gd name="connsiteY15" fmla="*/ 1125416 h 3009481"/>
              <a:gd name="connsiteX16" fmla="*/ 507441 w 3496802"/>
              <a:gd name="connsiteY16" fmla="*/ 1155561 h 3009481"/>
              <a:gd name="connsiteX17" fmla="*/ 477296 w 3496802"/>
              <a:gd name="connsiteY17" fmla="*/ 1195754 h 3009481"/>
              <a:gd name="connsiteX18" fmla="*/ 447151 w 3496802"/>
              <a:gd name="connsiteY18" fmla="*/ 1215851 h 3009481"/>
              <a:gd name="connsiteX19" fmla="*/ 396910 w 3496802"/>
              <a:gd name="connsiteY19" fmla="*/ 1251020 h 3009481"/>
              <a:gd name="connsiteX20" fmla="*/ 376813 w 3496802"/>
              <a:gd name="connsiteY20" fmla="*/ 1261068 h 3009481"/>
              <a:gd name="connsiteX21" fmla="*/ 351692 w 3496802"/>
              <a:gd name="connsiteY21" fmla="*/ 1286189 h 3009481"/>
              <a:gd name="connsiteX22" fmla="*/ 311499 w 3496802"/>
              <a:gd name="connsiteY22" fmla="*/ 1321358 h 3009481"/>
              <a:gd name="connsiteX23" fmla="*/ 291402 w 3496802"/>
              <a:gd name="connsiteY23" fmla="*/ 1356528 h 3009481"/>
              <a:gd name="connsiteX24" fmla="*/ 286378 w 3496802"/>
              <a:gd name="connsiteY24" fmla="*/ 1371600 h 3009481"/>
              <a:gd name="connsiteX25" fmla="*/ 266281 w 3496802"/>
              <a:gd name="connsiteY25" fmla="*/ 1406769 h 3009481"/>
              <a:gd name="connsiteX26" fmla="*/ 256233 w 3496802"/>
              <a:gd name="connsiteY26" fmla="*/ 1436914 h 3009481"/>
              <a:gd name="connsiteX27" fmla="*/ 246184 w 3496802"/>
              <a:gd name="connsiteY27" fmla="*/ 1467059 h 3009481"/>
              <a:gd name="connsiteX28" fmla="*/ 241160 w 3496802"/>
              <a:gd name="connsiteY28" fmla="*/ 1482132 h 3009481"/>
              <a:gd name="connsiteX29" fmla="*/ 236136 w 3496802"/>
              <a:gd name="connsiteY29" fmla="*/ 1502229 h 3009481"/>
              <a:gd name="connsiteX30" fmla="*/ 236136 w 3496802"/>
              <a:gd name="connsiteY30" fmla="*/ 1637881 h 3009481"/>
              <a:gd name="connsiteX31" fmla="*/ 251208 w 3496802"/>
              <a:gd name="connsiteY31" fmla="*/ 1673051 h 3009481"/>
              <a:gd name="connsiteX32" fmla="*/ 261257 w 3496802"/>
              <a:gd name="connsiteY32" fmla="*/ 1683099 h 3009481"/>
              <a:gd name="connsiteX33" fmla="*/ 271305 w 3496802"/>
              <a:gd name="connsiteY33" fmla="*/ 1703196 h 3009481"/>
              <a:gd name="connsiteX34" fmla="*/ 276329 w 3496802"/>
              <a:gd name="connsiteY34" fmla="*/ 1718268 h 3009481"/>
              <a:gd name="connsiteX35" fmla="*/ 286378 w 3496802"/>
              <a:gd name="connsiteY35" fmla="*/ 1728317 h 3009481"/>
              <a:gd name="connsiteX36" fmla="*/ 311499 w 3496802"/>
              <a:gd name="connsiteY36" fmla="*/ 1758462 h 3009481"/>
              <a:gd name="connsiteX37" fmla="*/ 326571 w 3496802"/>
              <a:gd name="connsiteY37" fmla="*/ 1768510 h 3009481"/>
              <a:gd name="connsiteX38" fmla="*/ 341644 w 3496802"/>
              <a:gd name="connsiteY38" fmla="*/ 1783583 h 3009481"/>
              <a:gd name="connsiteX39" fmla="*/ 381837 w 3496802"/>
              <a:gd name="connsiteY39" fmla="*/ 1803679 h 3009481"/>
              <a:gd name="connsiteX40" fmla="*/ 391885 w 3496802"/>
              <a:gd name="connsiteY40" fmla="*/ 1813728 h 3009481"/>
              <a:gd name="connsiteX41" fmla="*/ 422030 w 3496802"/>
              <a:gd name="connsiteY41" fmla="*/ 1823776 h 3009481"/>
              <a:gd name="connsiteX42" fmla="*/ 487345 w 3496802"/>
              <a:gd name="connsiteY42" fmla="*/ 1833824 h 3009481"/>
              <a:gd name="connsiteX43" fmla="*/ 517490 w 3496802"/>
              <a:gd name="connsiteY43" fmla="*/ 1838848 h 3009481"/>
              <a:gd name="connsiteX44" fmla="*/ 607925 w 3496802"/>
              <a:gd name="connsiteY44" fmla="*/ 1843873 h 3009481"/>
              <a:gd name="connsiteX45" fmla="*/ 673239 w 3496802"/>
              <a:gd name="connsiteY45" fmla="*/ 1853921 h 3009481"/>
              <a:gd name="connsiteX46" fmla="*/ 688312 w 3496802"/>
              <a:gd name="connsiteY46" fmla="*/ 1858945 h 3009481"/>
              <a:gd name="connsiteX47" fmla="*/ 708408 w 3496802"/>
              <a:gd name="connsiteY47" fmla="*/ 1863969 h 3009481"/>
              <a:gd name="connsiteX48" fmla="*/ 738553 w 3496802"/>
              <a:gd name="connsiteY48" fmla="*/ 1874018 h 3009481"/>
              <a:gd name="connsiteX49" fmla="*/ 778747 w 3496802"/>
              <a:gd name="connsiteY49" fmla="*/ 1884066 h 3009481"/>
              <a:gd name="connsiteX50" fmla="*/ 798844 w 3496802"/>
              <a:gd name="connsiteY50" fmla="*/ 1889090 h 3009481"/>
              <a:gd name="connsiteX51" fmla="*/ 828989 w 3496802"/>
              <a:gd name="connsiteY51" fmla="*/ 1899139 h 3009481"/>
              <a:gd name="connsiteX52" fmla="*/ 849085 w 3496802"/>
              <a:gd name="connsiteY52" fmla="*/ 1904163 h 3009481"/>
              <a:gd name="connsiteX53" fmla="*/ 864158 w 3496802"/>
              <a:gd name="connsiteY53" fmla="*/ 1909187 h 3009481"/>
              <a:gd name="connsiteX54" fmla="*/ 889279 w 3496802"/>
              <a:gd name="connsiteY54" fmla="*/ 1914211 h 3009481"/>
              <a:gd name="connsiteX55" fmla="*/ 934496 w 3496802"/>
              <a:gd name="connsiteY55" fmla="*/ 1929284 h 3009481"/>
              <a:gd name="connsiteX56" fmla="*/ 949569 w 3496802"/>
              <a:gd name="connsiteY56" fmla="*/ 1934308 h 3009481"/>
              <a:gd name="connsiteX57" fmla="*/ 969666 w 3496802"/>
              <a:gd name="connsiteY57" fmla="*/ 1939332 h 3009481"/>
              <a:gd name="connsiteX58" fmla="*/ 1004835 w 3496802"/>
              <a:gd name="connsiteY58" fmla="*/ 1959429 h 3009481"/>
              <a:gd name="connsiteX59" fmla="*/ 1034980 w 3496802"/>
              <a:gd name="connsiteY59" fmla="*/ 1979525 h 3009481"/>
              <a:gd name="connsiteX60" fmla="*/ 1050052 w 3496802"/>
              <a:gd name="connsiteY60" fmla="*/ 1984550 h 3009481"/>
              <a:gd name="connsiteX61" fmla="*/ 1085222 w 3496802"/>
              <a:gd name="connsiteY61" fmla="*/ 2009670 h 3009481"/>
              <a:gd name="connsiteX62" fmla="*/ 1120391 w 3496802"/>
              <a:gd name="connsiteY62" fmla="*/ 2034791 h 3009481"/>
              <a:gd name="connsiteX63" fmla="*/ 1140488 w 3496802"/>
              <a:gd name="connsiteY63" fmla="*/ 2054888 h 3009481"/>
              <a:gd name="connsiteX64" fmla="*/ 1160584 w 3496802"/>
              <a:gd name="connsiteY64" fmla="*/ 2069961 h 3009481"/>
              <a:gd name="connsiteX65" fmla="*/ 1185705 w 3496802"/>
              <a:gd name="connsiteY65" fmla="*/ 2095081 h 3009481"/>
              <a:gd name="connsiteX66" fmla="*/ 1195753 w 3496802"/>
              <a:gd name="connsiteY66" fmla="*/ 2115178 h 3009481"/>
              <a:gd name="connsiteX67" fmla="*/ 1205802 w 3496802"/>
              <a:gd name="connsiteY67" fmla="*/ 2125226 h 3009481"/>
              <a:gd name="connsiteX68" fmla="*/ 1210826 w 3496802"/>
              <a:gd name="connsiteY68" fmla="*/ 2145323 h 3009481"/>
              <a:gd name="connsiteX69" fmla="*/ 1220874 w 3496802"/>
              <a:gd name="connsiteY69" fmla="*/ 2160396 h 3009481"/>
              <a:gd name="connsiteX70" fmla="*/ 1230923 w 3496802"/>
              <a:gd name="connsiteY70" fmla="*/ 2190541 h 3009481"/>
              <a:gd name="connsiteX71" fmla="*/ 1240971 w 3496802"/>
              <a:gd name="connsiteY71" fmla="*/ 2230734 h 3009481"/>
              <a:gd name="connsiteX72" fmla="*/ 1251019 w 3496802"/>
              <a:gd name="connsiteY72" fmla="*/ 2265903 h 3009481"/>
              <a:gd name="connsiteX73" fmla="*/ 1245995 w 3496802"/>
              <a:gd name="connsiteY73" fmla="*/ 2401556 h 3009481"/>
              <a:gd name="connsiteX74" fmla="*/ 1230923 w 3496802"/>
              <a:gd name="connsiteY74" fmla="*/ 2456822 h 3009481"/>
              <a:gd name="connsiteX75" fmla="*/ 1225899 w 3496802"/>
              <a:gd name="connsiteY75" fmla="*/ 2486967 h 3009481"/>
              <a:gd name="connsiteX76" fmla="*/ 1210826 w 3496802"/>
              <a:gd name="connsiteY76" fmla="*/ 2542233 h 3009481"/>
              <a:gd name="connsiteX77" fmla="*/ 1205802 w 3496802"/>
              <a:gd name="connsiteY77" fmla="*/ 2592475 h 3009481"/>
              <a:gd name="connsiteX78" fmla="*/ 1200778 w 3496802"/>
              <a:gd name="connsiteY78" fmla="*/ 2612572 h 3009481"/>
              <a:gd name="connsiteX79" fmla="*/ 1195753 w 3496802"/>
              <a:gd name="connsiteY79" fmla="*/ 2652765 h 3009481"/>
              <a:gd name="connsiteX80" fmla="*/ 1190729 w 3496802"/>
              <a:gd name="connsiteY80" fmla="*/ 2682910 h 3009481"/>
              <a:gd name="connsiteX81" fmla="*/ 1195753 w 3496802"/>
              <a:gd name="connsiteY81" fmla="*/ 2758273 h 3009481"/>
              <a:gd name="connsiteX82" fmla="*/ 1200778 w 3496802"/>
              <a:gd name="connsiteY82" fmla="*/ 2773345 h 3009481"/>
              <a:gd name="connsiteX83" fmla="*/ 1205802 w 3496802"/>
              <a:gd name="connsiteY83" fmla="*/ 2798466 h 3009481"/>
              <a:gd name="connsiteX84" fmla="*/ 1215850 w 3496802"/>
              <a:gd name="connsiteY84" fmla="*/ 2828611 h 3009481"/>
              <a:gd name="connsiteX85" fmla="*/ 1220874 w 3496802"/>
              <a:gd name="connsiteY85" fmla="*/ 2843684 h 3009481"/>
              <a:gd name="connsiteX86" fmla="*/ 1230923 w 3496802"/>
              <a:gd name="connsiteY86" fmla="*/ 2853732 h 3009481"/>
              <a:gd name="connsiteX87" fmla="*/ 1256044 w 3496802"/>
              <a:gd name="connsiteY87" fmla="*/ 2898950 h 3009481"/>
              <a:gd name="connsiteX88" fmla="*/ 1266092 w 3496802"/>
              <a:gd name="connsiteY88" fmla="*/ 2914022 h 3009481"/>
              <a:gd name="connsiteX89" fmla="*/ 1281164 w 3496802"/>
              <a:gd name="connsiteY89" fmla="*/ 2929095 h 3009481"/>
              <a:gd name="connsiteX90" fmla="*/ 1291213 w 3496802"/>
              <a:gd name="connsiteY90" fmla="*/ 2944167 h 3009481"/>
              <a:gd name="connsiteX91" fmla="*/ 1306285 w 3496802"/>
              <a:gd name="connsiteY91" fmla="*/ 2954216 h 3009481"/>
              <a:gd name="connsiteX92" fmla="*/ 1331406 w 3496802"/>
              <a:gd name="connsiteY92" fmla="*/ 2974312 h 3009481"/>
              <a:gd name="connsiteX93" fmla="*/ 1346479 w 3496802"/>
              <a:gd name="connsiteY93" fmla="*/ 2979336 h 3009481"/>
              <a:gd name="connsiteX94" fmla="*/ 1366575 w 3496802"/>
              <a:gd name="connsiteY94" fmla="*/ 2989385 h 3009481"/>
              <a:gd name="connsiteX95" fmla="*/ 1416817 w 3496802"/>
              <a:gd name="connsiteY95" fmla="*/ 3004457 h 3009481"/>
              <a:gd name="connsiteX96" fmla="*/ 1502228 w 3496802"/>
              <a:gd name="connsiteY96" fmla="*/ 3009481 h 3009481"/>
              <a:gd name="connsiteX97" fmla="*/ 1657978 w 3496802"/>
              <a:gd name="connsiteY97" fmla="*/ 3004457 h 3009481"/>
              <a:gd name="connsiteX98" fmla="*/ 1693147 w 3496802"/>
              <a:gd name="connsiteY98" fmla="*/ 2989385 h 3009481"/>
              <a:gd name="connsiteX99" fmla="*/ 1723292 w 3496802"/>
              <a:gd name="connsiteY99" fmla="*/ 2979336 h 3009481"/>
              <a:gd name="connsiteX100" fmla="*/ 1758461 w 3496802"/>
              <a:gd name="connsiteY100" fmla="*/ 2959240 h 3009481"/>
              <a:gd name="connsiteX101" fmla="*/ 1788606 w 3496802"/>
              <a:gd name="connsiteY101" fmla="*/ 2939143 h 3009481"/>
              <a:gd name="connsiteX102" fmla="*/ 1803679 w 3496802"/>
              <a:gd name="connsiteY102" fmla="*/ 2929095 h 3009481"/>
              <a:gd name="connsiteX103" fmla="*/ 1818751 w 3496802"/>
              <a:gd name="connsiteY103" fmla="*/ 2924070 h 3009481"/>
              <a:gd name="connsiteX104" fmla="*/ 1863969 w 3496802"/>
              <a:gd name="connsiteY104" fmla="*/ 2893925 h 3009481"/>
              <a:gd name="connsiteX105" fmla="*/ 1879041 w 3496802"/>
              <a:gd name="connsiteY105" fmla="*/ 2883877 h 3009481"/>
              <a:gd name="connsiteX106" fmla="*/ 1894114 w 3496802"/>
              <a:gd name="connsiteY106" fmla="*/ 2878853 h 3009481"/>
              <a:gd name="connsiteX107" fmla="*/ 1914211 w 3496802"/>
              <a:gd name="connsiteY107" fmla="*/ 2863780 h 3009481"/>
              <a:gd name="connsiteX108" fmla="*/ 1944356 w 3496802"/>
              <a:gd name="connsiteY108" fmla="*/ 2848708 h 3009481"/>
              <a:gd name="connsiteX109" fmla="*/ 1954404 w 3496802"/>
              <a:gd name="connsiteY109" fmla="*/ 2838659 h 3009481"/>
              <a:gd name="connsiteX110" fmla="*/ 1984549 w 3496802"/>
              <a:gd name="connsiteY110" fmla="*/ 2818563 h 3009481"/>
              <a:gd name="connsiteX111" fmla="*/ 2019718 w 3496802"/>
              <a:gd name="connsiteY111" fmla="*/ 2793442 h 3009481"/>
              <a:gd name="connsiteX112" fmla="*/ 2034791 w 3496802"/>
              <a:gd name="connsiteY112" fmla="*/ 2788418 h 3009481"/>
              <a:gd name="connsiteX113" fmla="*/ 2049863 w 3496802"/>
              <a:gd name="connsiteY113" fmla="*/ 2778369 h 3009481"/>
              <a:gd name="connsiteX114" fmla="*/ 2059912 w 3496802"/>
              <a:gd name="connsiteY114" fmla="*/ 2768321 h 3009481"/>
              <a:gd name="connsiteX115" fmla="*/ 2090057 w 3496802"/>
              <a:gd name="connsiteY115" fmla="*/ 2748224 h 3009481"/>
              <a:gd name="connsiteX116" fmla="*/ 2105129 w 3496802"/>
              <a:gd name="connsiteY116" fmla="*/ 2738176 h 3009481"/>
              <a:gd name="connsiteX117" fmla="*/ 2120202 w 3496802"/>
              <a:gd name="connsiteY117" fmla="*/ 2733152 h 3009481"/>
              <a:gd name="connsiteX118" fmla="*/ 2140299 w 3496802"/>
              <a:gd name="connsiteY118" fmla="*/ 2723103 h 3009481"/>
              <a:gd name="connsiteX119" fmla="*/ 2180492 w 3496802"/>
              <a:gd name="connsiteY119" fmla="*/ 2713055 h 3009481"/>
              <a:gd name="connsiteX120" fmla="*/ 2225710 w 3496802"/>
              <a:gd name="connsiteY120" fmla="*/ 2697983 h 3009481"/>
              <a:gd name="connsiteX121" fmla="*/ 2240782 w 3496802"/>
              <a:gd name="connsiteY121" fmla="*/ 2692958 h 3009481"/>
              <a:gd name="connsiteX122" fmla="*/ 2286000 w 3496802"/>
              <a:gd name="connsiteY122" fmla="*/ 2682910 h 3009481"/>
              <a:gd name="connsiteX123" fmla="*/ 2306096 w 3496802"/>
              <a:gd name="connsiteY123" fmla="*/ 2677886 h 3009481"/>
              <a:gd name="connsiteX124" fmla="*/ 2321169 w 3496802"/>
              <a:gd name="connsiteY124" fmla="*/ 2672862 h 3009481"/>
              <a:gd name="connsiteX125" fmla="*/ 2396532 w 3496802"/>
              <a:gd name="connsiteY125" fmla="*/ 2662813 h 3009481"/>
              <a:gd name="connsiteX126" fmla="*/ 2466870 w 3496802"/>
              <a:gd name="connsiteY126" fmla="*/ 2652765 h 3009481"/>
              <a:gd name="connsiteX127" fmla="*/ 2652764 w 3496802"/>
              <a:gd name="connsiteY127" fmla="*/ 2657789 h 3009481"/>
              <a:gd name="connsiteX128" fmla="*/ 2687934 w 3496802"/>
              <a:gd name="connsiteY128" fmla="*/ 2672862 h 3009481"/>
              <a:gd name="connsiteX129" fmla="*/ 2763296 w 3496802"/>
              <a:gd name="connsiteY129" fmla="*/ 2687934 h 3009481"/>
              <a:gd name="connsiteX130" fmla="*/ 2833635 w 3496802"/>
              <a:gd name="connsiteY130" fmla="*/ 2697983 h 3009481"/>
              <a:gd name="connsiteX131" fmla="*/ 2939142 w 3496802"/>
              <a:gd name="connsiteY131" fmla="*/ 2687934 h 3009481"/>
              <a:gd name="connsiteX132" fmla="*/ 2954215 w 3496802"/>
              <a:gd name="connsiteY132" fmla="*/ 2682910 h 3009481"/>
              <a:gd name="connsiteX133" fmla="*/ 2974312 w 3496802"/>
              <a:gd name="connsiteY133" fmla="*/ 2677886 h 3009481"/>
              <a:gd name="connsiteX134" fmla="*/ 2989384 w 3496802"/>
              <a:gd name="connsiteY134" fmla="*/ 2672862 h 3009481"/>
              <a:gd name="connsiteX135" fmla="*/ 3039626 w 3496802"/>
              <a:gd name="connsiteY135" fmla="*/ 2657789 h 3009481"/>
              <a:gd name="connsiteX136" fmla="*/ 3054699 w 3496802"/>
              <a:gd name="connsiteY136" fmla="*/ 2647741 h 3009481"/>
              <a:gd name="connsiteX137" fmla="*/ 3064747 w 3496802"/>
              <a:gd name="connsiteY137" fmla="*/ 2637692 h 3009481"/>
              <a:gd name="connsiteX138" fmla="*/ 3084844 w 3496802"/>
              <a:gd name="connsiteY138" fmla="*/ 2622620 h 3009481"/>
              <a:gd name="connsiteX139" fmla="*/ 3125037 w 3496802"/>
              <a:gd name="connsiteY139" fmla="*/ 2582426 h 3009481"/>
              <a:gd name="connsiteX140" fmla="*/ 3140110 w 3496802"/>
              <a:gd name="connsiteY140" fmla="*/ 2567354 h 3009481"/>
              <a:gd name="connsiteX141" fmla="*/ 3160206 w 3496802"/>
              <a:gd name="connsiteY141" fmla="*/ 2537209 h 3009481"/>
              <a:gd name="connsiteX142" fmla="*/ 3180303 w 3496802"/>
              <a:gd name="connsiteY142" fmla="*/ 2486967 h 3009481"/>
              <a:gd name="connsiteX143" fmla="*/ 3190351 w 3496802"/>
              <a:gd name="connsiteY143" fmla="*/ 2471895 h 3009481"/>
              <a:gd name="connsiteX144" fmla="*/ 3200400 w 3496802"/>
              <a:gd name="connsiteY144" fmla="*/ 2446774 h 3009481"/>
              <a:gd name="connsiteX145" fmla="*/ 3205424 w 3496802"/>
              <a:gd name="connsiteY145" fmla="*/ 2431701 h 3009481"/>
              <a:gd name="connsiteX146" fmla="*/ 3220496 w 3496802"/>
              <a:gd name="connsiteY146" fmla="*/ 2411605 h 3009481"/>
              <a:gd name="connsiteX147" fmla="*/ 3230545 w 3496802"/>
              <a:gd name="connsiteY147" fmla="*/ 2381459 h 3009481"/>
              <a:gd name="connsiteX148" fmla="*/ 3240593 w 3496802"/>
              <a:gd name="connsiteY148" fmla="*/ 2346290 h 3009481"/>
              <a:gd name="connsiteX149" fmla="*/ 3245617 w 3496802"/>
              <a:gd name="connsiteY149" fmla="*/ 2306097 h 3009481"/>
              <a:gd name="connsiteX150" fmla="*/ 3250641 w 3496802"/>
              <a:gd name="connsiteY150" fmla="*/ 2135275 h 3009481"/>
              <a:gd name="connsiteX151" fmla="*/ 3255666 w 3496802"/>
              <a:gd name="connsiteY151" fmla="*/ 2110154 h 3009481"/>
              <a:gd name="connsiteX152" fmla="*/ 3260690 w 3496802"/>
              <a:gd name="connsiteY152" fmla="*/ 2080009 h 3009481"/>
              <a:gd name="connsiteX153" fmla="*/ 3275762 w 3496802"/>
              <a:gd name="connsiteY153" fmla="*/ 2029767 h 3009481"/>
              <a:gd name="connsiteX154" fmla="*/ 3280786 w 3496802"/>
              <a:gd name="connsiteY154" fmla="*/ 2014695 h 3009481"/>
              <a:gd name="connsiteX155" fmla="*/ 3285811 w 3496802"/>
              <a:gd name="connsiteY155" fmla="*/ 1999622 h 3009481"/>
              <a:gd name="connsiteX156" fmla="*/ 3290835 w 3496802"/>
              <a:gd name="connsiteY156" fmla="*/ 1979525 h 3009481"/>
              <a:gd name="connsiteX157" fmla="*/ 3300883 w 3496802"/>
              <a:gd name="connsiteY157" fmla="*/ 1964453 h 3009481"/>
              <a:gd name="connsiteX158" fmla="*/ 3310932 w 3496802"/>
              <a:gd name="connsiteY158" fmla="*/ 1934308 h 3009481"/>
              <a:gd name="connsiteX159" fmla="*/ 3320980 w 3496802"/>
              <a:gd name="connsiteY159" fmla="*/ 1919235 h 3009481"/>
              <a:gd name="connsiteX160" fmla="*/ 3336052 w 3496802"/>
              <a:gd name="connsiteY160" fmla="*/ 1894114 h 3009481"/>
              <a:gd name="connsiteX161" fmla="*/ 3341077 w 3496802"/>
              <a:gd name="connsiteY161" fmla="*/ 1879042 h 3009481"/>
              <a:gd name="connsiteX162" fmla="*/ 3356149 w 3496802"/>
              <a:gd name="connsiteY162" fmla="*/ 1858945 h 3009481"/>
              <a:gd name="connsiteX163" fmla="*/ 3376246 w 3496802"/>
              <a:gd name="connsiteY163" fmla="*/ 1828800 h 3009481"/>
              <a:gd name="connsiteX164" fmla="*/ 3386294 w 3496802"/>
              <a:gd name="connsiteY164" fmla="*/ 1813728 h 3009481"/>
              <a:gd name="connsiteX165" fmla="*/ 3406391 w 3496802"/>
              <a:gd name="connsiteY165" fmla="*/ 1773534 h 3009481"/>
              <a:gd name="connsiteX166" fmla="*/ 3426488 w 3496802"/>
              <a:gd name="connsiteY166" fmla="*/ 1733341 h 3009481"/>
              <a:gd name="connsiteX167" fmla="*/ 3451608 w 3496802"/>
              <a:gd name="connsiteY167" fmla="*/ 1688123 h 3009481"/>
              <a:gd name="connsiteX168" fmla="*/ 3461657 w 3496802"/>
              <a:gd name="connsiteY168" fmla="*/ 1673051 h 3009481"/>
              <a:gd name="connsiteX169" fmla="*/ 3466681 w 3496802"/>
              <a:gd name="connsiteY169" fmla="*/ 1657978 h 3009481"/>
              <a:gd name="connsiteX170" fmla="*/ 3481753 w 3496802"/>
              <a:gd name="connsiteY170" fmla="*/ 1627833 h 3009481"/>
              <a:gd name="connsiteX171" fmla="*/ 3491802 w 3496802"/>
              <a:gd name="connsiteY171" fmla="*/ 1557495 h 3009481"/>
              <a:gd name="connsiteX172" fmla="*/ 3476729 w 3496802"/>
              <a:gd name="connsiteY172" fmla="*/ 1266092 h 3009481"/>
              <a:gd name="connsiteX173" fmla="*/ 3476729 w 3496802"/>
              <a:gd name="connsiteY173" fmla="*/ 1266092 h 3009481"/>
              <a:gd name="connsiteX174" fmla="*/ 3461657 w 3496802"/>
              <a:gd name="connsiteY174" fmla="*/ 1225899 h 3009481"/>
              <a:gd name="connsiteX175" fmla="*/ 3446584 w 3496802"/>
              <a:gd name="connsiteY175" fmla="*/ 1210826 h 3009481"/>
              <a:gd name="connsiteX176" fmla="*/ 3431512 w 3496802"/>
              <a:gd name="connsiteY176" fmla="*/ 1180681 h 3009481"/>
              <a:gd name="connsiteX177" fmla="*/ 3421463 w 3496802"/>
              <a:gd name="connsiteY177" fmla="*/ 1150536 h 3009481"/>
              <a:gd name="connsiteX178" fmla="*/ 3401367 w 3496802"/>
              <a:gd name="connsiteY178" fmla="*/ 1120391 h 3009481"/>
              <a:gd name="connsiteX179" fmla="*/ 3391318 w 3496802"/>
              <a:gd name="connsiteY179" fmla="*/ 1105319 h 3009481"/>
              <a:gd name="connsiteX180" fmla="*/ 3371222 w 3496802"/>
              <a:gd name="connsiteY180" fmla="*/ 1080198 h 3009481"/>
              <a:gd name="connsiteX181" fmla="*/ 3361173 w 3496802"/>
              <a:gd name="connsiteY181" fmla="*/ 1070150 h 3009481"/>
              <a:gd name="connsiteX182" fmla="*/ 3351125 w 3496802"/>
              <a:gd name="connsiteY182" fmla="*/ 1055077 h 3009481"/>
              <a:gd name="connsiteX183" fmla="*/ 3305907 w 3496802"/>
              <a:gd name="connsiteY183" fmla="*/ 1014884 h 3009481"/>
              <a:gd name="connsiteX184" fmla="*/ 3280786 w 3496802"/>
              <a:gd name="connsiteY184" fmla="*/ 989763 h 3009481"/>
              <a:gd name="connsiteX185" fmla="*/ 3270738 w 3496802"/>
              <a:gd name="connsiteY185" fmla="*/ 979714 h 3009481"/>
              <a:gd name="connsiteX186" fmla="*/ 3250641 w 3496802"/>
              <a:gd name="connsiteY186" fmla="*/ 969666 h 3009481"/>
              <a:gd name="connsiteX187" fmla="*/ 3210448 w 3496802"/>
              <a:gd name="connsiteY187" fmla="*/ 934497 h 3009481"/>
              <a:gd name="connsiteX188" fmla="*/ 3170255 w 3496802"/>
              <a:gd name="connsiteY188" fmla="*/ 904352 h 3009481"/>
              <a:gd name="connsiteX189" fmla="*/ 3140110 w 3496802"/>
              <a:gd name="connsiteY189" fmla="*/ 884255 h 3009481"/>
              <a:gd name="connsiteX190" fmla="*/ 3079819 w 3496802"/>
              <a:gd name="connsiteY190" fmla="*/ 864158 h 3009481"/>
              <a:gd name="connsiteX191" fmla="*/ 3034602 w 3496802"/>
              <a:gd name="connsiteY191" fmla="*/ 849086 h 3009481"/>
              <a:gd name="connsiteX192" fmla="*/ 3019529 w 3496802"/>
              <a:gd name="connsiteY192" fmla="*/ 844062 h 3009481"/>
              <a:gd name="connsiteX193" fmla="*/ 3004457 w 3496802"/>
              <a:gd name="connsiteY193" fmla="*/ 839037 h 3009481"/>
              <a:gd name="connsiteX194" fmla="*/ 2949191 w 3496802"/>
              <a:gd name="connsiteY194" fmla="*/ 823965 h 3009481"/>
              <a:gd name="connsiteX195" fmla="*/ 2893925 w 3496802"/>
              <a:gd name="connsiteY195" fmla="*/ 808892 h 3009481"/>
              <a:gd name="connsiteX196" fmla="*/ 2818562 w 3496802"/>
              <a:gd name="connsiteY196" fmla="*/ 798844 h 3009481"/>
              <a:gd name="connsiteX197" fmla="*/ 2758272 w 3496802"/>
              <a:gd name="connsiteY197" fmla="*/ 788796 h 3009481"/>
              <a:gd name="connsiteX198" fmla="*/ 2728127 w 3496802"/>
              <a:gd name="connsiteY198" fmla="*/ 778747 h 3009481"/>
              <a:gd name="connsiteX199" fmla="*/ 2713055 w 3496802"/>
              <a:gd name="connsiteY199" fmla="*/ 768699 h 3009481"/>
              <a:gd name="connsiteX200" fmla="*/ 2692958 w 3496802"/>
              <a:gd name="connsiteY200" fmla="*/ 763675 h 3009481"/>
              <a:gd name="connsiteX201" fmla="*/ 2657789 w 3496802"/>
              <a:gd name="connsiteY201" fmla="*/ 753626 h 3009481"/>
              <a:gd name="connsiteX202" fmla="*/ 2647740 w 3496802"/>
              <a:gd name="connsiteY202" fmla="*/ 743578 h 3009481"/>
              <a:gd name="connsiteX203" fmla="*/ 2612571 w 3496802"/>
              <a:gd name="connsiteY203" fmla="*/ 733530 h 3009481"/>
              <a:gd name="connsiteX204" fmla="*/ 2577402 w 3496802"/>
              <a:gd name="connsiteY204" fmla="*/ 713433 h 3009481"/>
              <a:gd name="connsiteX205" fmla="*/ 2562329 w 3496802"/>
              <a:gd name="connsiteY205" fmla="*/ 703385 h 3009481"/>
              <a:gd name="connsiteX206" fmla="*/ 2532184 w 3496802"/>
              <a:gd name="connsiteY206" fmla="*/ 693336 h 3009481"/>
              <a:gd name="connsiteX207" fmla="*/ 2517112 w 3496802"/>
              <a:gd name="connsiteY207" fmla="*/ 688312 h 3009481"/>
              <a:gd name="connsiteX208" fmla="*/ 2461846 w 3496802"/>
              <a:gd name="connsiteY208" fmla="*/ 648119 h 3009481"/>
              <a:gd name="connsiteX209" fmla="*/ 2446773 w 3496802"/>
              <a:gd name="connsiteY209" fmla="*/ 643095 h 3009481"/>
              <a:gd name="connsiteX210" fmla="*/ 2421652 w 3496802"/>
              <a:gd name="connsiteY210" fmla="*/ 617974 h 3009481"/>
              <a:gd name="connsiteX211" fmla="*/ 2411604 w 3496802"/>
              <a:gd name="connsiteY211" fmla="*/ 607925 h 3009481"/>
              <a:gd name="connsiteX212" fmla="*/ 2376435 w 3496802"/>
              <a:gd name="connsiteY212" fmla="*/ 577780 h 3009481"/>
              <a:gd name="connsiteX213" fmla="*/ 2366386 w 3496802"/>
              <a:gd name="connsiteY213" fmla="*/ 567732 h 3009481"/>
              <a:gd name="connsiteX214" fmla="*/ 2336241 w 3496802"/>
              <a:gd name="connsiteY214" fmla="*/ 522514 h 3009481"/>
              <a:gd name="connsiteX215" fmla="*/ 2326193 w 3496802"/>
              <a:gd name="connsiteY215" fmla="*/ 507442 h 3009481"/>
              <a:gd name="connsiteX216" fmla="*/ 2311121 w 3496802"/>
              <a:gd name="connsiteY216" fmla="*/ 492369 h 3009481"/>
              <a:gd name="connsiteX217" fmla="*/ 2296048 w 3496802"/>
              <a:gd name="connsiteY217" fmla="*/ 467248 h 3009481"/>
              <a:gd name="connsiteX218" fmla="*/ 2275951 w 3496802"/>
              <a:gd name="connsiteY218" fmla="*/ 437103 h 3009481"/>
              <a:gd name="connsiteX219" fmla="*/ 2250830 w 3496802"/>
              <a:gd name="connsiteY219" fmla="*/ 411983 h 3009481"/>
              <a:gd name="connsiteX220" fmla="*/ 2240782 w 3496802"/>
              <a:gd name="connsiteY220" fmla="*/ 396910 h 3009481"/>
              <a:gd name="connsiteX221" fmla="*/ 2220685 w 3496802"/>
              <a:gd name="connsiteY221" fmla="*/ 381837 h 3009481"/>
              <a:gd name="connsiteX222" fmla="*/ 2200589 w 3496802"/>
              <a:gd name="connsiteY222" fmla="*/ 351692 h 3009481"/>
              <a:gd name="connsiteX223" fmla="*/ 2175468 w 3496802"/>
              <a:gd name="connsiteY223" fmla="*/ 321547 h 3009481"/>
              <a:gd name="connsiteX224" fmla="*/ 2150347 w 3496802"/>
              <a:gd name="connsiteY224" fmla="*/ 276330 h 3009481"/>
              <a:gd name="connsiteX225" fmla="*/ 2130250 w 3496802"/>
              <a:gd name="connsiteY225" fmla="*/ 256233 h 3009481"/>
              <a:gd name="connsiteX226" fmla="*/ 2115178 w 3496802"/>
              <a:gd name="connsiteY226" fmla="*/ 241161 h 3009481"/>
              <a:gd name="connsiteX227" fmla="*/ 2090057 w 3496802"/>
              <a:gd name="connsiteY227" fmla="*/ 205991 h 3009481"/>
              <a:gd name="connsiteX228" fmla="*/ 2080008 w 3496802"/>
              <a:gd name="connsiteY228" fmla="*/ 190919 h 3009481"/>
              <a:gd name="connsiteX229" fmla="*/ 2054888 w 3496802"/>
              <a:gd name="connsiteY229" fmla="*/ 165798 h 3009481"/>
              <a:gd name="connsiteX230" fmla="*/ 2044839 w 3496802"/>
              <a:gd name="connsiteY230" fmla="*/ 150725 h 3009481"/>
              <a:gd name="connsiteX231" fmla="*/ 2019718 w 3496802"/>
              <a:gd name="connsiteY231" fmla="*/ 125605 h 3009481"/>
              <a:gd name="connsiteX232" fmla="*/ 1994597 w 3496802"/>
              <a:gd name="connsiteY232" fmla="*/ 95459 h 3009481"/>
              <a:gd name="connsiteX233" fmla="*/ 1959428 w 3496802"/>
              <a:gd name="connsiteY233" fmla="*/ 55266 h 3009481"/>
              <a:gd name="connsiteX234" fmla="*/ 1909186 w 3496802"/>
              <a:gd name="connsiteY234" fmla="*/ 25121 h 3009481"/>
              <a:gd name="connsiteX235" fmla="*/ 1879041 w 3496802"/>
              <a:gd name="connsiteY235" fmla="*/ 15073 h 3009481"/>
              <a:gd name="connsiteX236" fmla="*/ 1863969 w 3496802"/>
              <a:gd name="connsiteY236" fmla="*/ 10048 h 3009481"/>
              <a:gd name="connsiteX237" fmla="*/ 1823775 w 3496802"/>
              <a:gd name="connsiteY237" fmla="*/ 0 h 3009481"/>
              <a:gd name="connsiteX238" fmla="*/ 1743389 w 3496802"/>
              <a:gd name="connsiteY238" fmla="*/ 5024 h 3009481"/>
              <a:gd name="connsiteX239" fmla="*/ 1703195 w 3496802"/>
              <a:gd name="connsiteY239" fmla="*/ 10048 h 3009481"/>
              <a:gd name="connsiteX240" fmla="*/ 1652953 w 3496802"/>
              <a:gd name="connsiteY240" fmla="*/ 15073 h 3009481"/>
              <a:gd name="connsiteX241" fmla="*/ 1562518 w 3496802"/>
              <a:gd name="connsiteY241" fmla="*/ 30145 h 3009481"/>
              <a:gd name="connsiteX242" fmla="*/ 1532373 w 3496802"/>
              <a:gd name="connsiteY242" fmla="*/ 40194 h 3009481"/>
              <a:gd name="connsiteX243" fmla="*/ 1512277 w 3496802"/>
              <a:gd name="connsiteY243" fmla="*/ 45218 h 3009481"/>
              <a:gd name="connsiteX244" fmla="*/ 1477107 w 3496802"/>
              <a:gd name="connsiteY244" fmla="*/ 60290 h 3009481"/>
              <a:gd name="connsiteX245" fmla="*/ 1436914 w 3496802"/>
              <a:gd name="connsiteY245" fmla="*/ 70339 h 3009481"/>
              <a:gd name="connsiteX246" fmla="*/ 1416817 w 3496802"/>
              <a:gd name="connsiteY246" fmla="*/ 75363 h 3009481"/>
              <a:gd name="connsiteX247" fmla="*/ 1386672 w 3496802"/>
              <a:gd name="connsiteY247" fmla="*/ 85411 h 3009481"/>
              <a:gd name="connsiteX248" fmla="*/ 1371600 w 3496802"/>
              <a:gd name="connsiteY248" fmla="*/ 90435 h 3009481"/>
              <a:gd name="connsiteX249" fmla="*/ 1331406 w 3496802"/>
              <a:gd name="connsiteY249" fmla="*/ 100484 h 3009481"/>
              <a:gd name="connsiteX250" fmla="*/ 1311310 w 3496802"/>
              <a:gd name="connsiteY250" fmla="*/ 105508 h 3009481"/>
              <a:gd name="connsiteX251" fmla="*/ 1281164 w 3496802"/>
              <a:gd name="connsiteY251" fmla="*/ 110532 h 3009481"/>
              <a:gd name="connsiteX252" fmla="*/ 1245995 w 3496802"/>
              <a:gd name="connsiteY252" fmla="*/ 120580 h 3009481"/>
              <a:gd name="connsiteX253" fmla="*/ 1230923 w 3496802"/>
              <a:gd name="connsiteY253" fmla="*/ 125605 h 3009481"/>
              <a:gd name="connsiteX254" fmla="*/ 1170633 w 3496802"/>
              <a:gd name="connsiteY254" fmla="*/ 120580 h 3009481"/>
              <a:gd name="connsiteX255" fmla="*/ 1110342 w 3496802"/>
              <a:gd name="connsiteY255" fmla="*/ 110532 h 3009481"/>
              <a:gd name="connsiteX256" fmla="*/ 1014883 w 3496802"/>
              <a:gd name="connsiteY256" fmla="*/ 95459 h 3009481"/>
              <a:gd name="connsiteX257" fmla="*/ 643094 w 3496802"/>
              <a:gd name="connsiteY257" fmla="*/ 105508 h 3009481"/>
              <a:gd name="connsiteX258" fmla="*/ 577780 w 3496802"/>
              <a:gd name="connsiteY258" fmla="*/ 120580 h 3009481"/>
              <a:gd name="connsiteX259" fmla="*/ 507441 w 3496802"/>
              <a:gd name="connsiteY259" fmla="*/ 130629 h 3009481"/>
              <a:gd name="connsiteX260" fmla="*/ 477296 w 3496802"/>
              <a:gd name="connsiteY260" fmla="*/ 140677 h 3009481"/>
              <a:gd name="connsiteX261" fmla="*/ 457200 w 3496802"/>
              <a:gd name="connsiteY261" fmla="*/ 145701 h 3009481"/>
              <a:gd name="connsiteX262" fmla="*/ 411982 w 3496802"/>
              <a:gd name="connsiteY262" fmla="*/ 160774 h 3009481"/>
              <a:gd name="connsiteX263" fmla="*/ 396910 w 3496802"/>
              <a:gd name="connsiteY263" fmla="*/ 165798 h 3009481"/>
              <a:gd name="connsiteX264" fmla="*/ 361740 w 3496802"/>
              <a:gd name="connsiteY264" fmla="*/ 175846 h 3009481"/>
              <a:gd name="connsiteX265" fmla="*/ 311499 w 3496802"/>
              <a:gd name="connsiteY265" fmla="*/ 190919 h 3009481"/>
              <a:gd name="connsiteX266" fmla="*/ 296426 w 3496802"/>
              <a:gd name="connsiteY266" fmla="*/ 195943 h 3009481"/>
              <a:gd name="connsiteX267" fmla="*/ 281353 w 3496802"/>
              <a:gd name="connsiteY267" fmla="*/ 200967 h 3009481"/>
              <a:gd name="connsiteX268" fmla="*/ 246184 w 3496802"/>
              <a:gd name="connsiteY268" fmla="*/ 211016 h 3009481"/>
              <a:gd name="connsiteX269" fmla="*/ 231112 w 3496802"/>
              <a:gd name="connsiteY269" fmla="*/ 221064 h 3009481"/>
              <a:gd name="connsiteX270" fmla="*/ 200967 w 3496802"/>
              <a:gd name="connsiteY270" fmla="*/ 231112 h 3009481"/>
              <a:gd name="connsiteX271" fmla="*/ 165797 w 3496802"/>
              <a:gd name="connsiteY271" fmla="*/ 246185 h 3009481"/>
              <a:gd name="connsiteX272" fmla="*/ 130628 w 3496802"/>
              <a:gd name="connsiteY272" fmla="*/ 261257 h 3009481"/>
              <a:gd name="connsiteX273" fmla="*/ 110532 w 3496802"/>
              <a:gd name="connsiteY273" fmla="*/ 276330 h 3009481"/>
              <a:gd name="connsiteX274" fmla="*/ 95459 w 3496802"/>
              <a:gd name="connsiteY274" fmla="*/ 281354 h 3009481"/>
              <a:gd name="connsiteX275" fmla="*/ 80386 w 3496802"/>
              <a:gd name="connsiteY275" fmla="*/ 296426 h 3009481"/>
              <a:gd name="connsiteX276" fmla="*/ 50241 w 3496802"/>
              <a:gd name="connsiteY276" fmla="*/ 321547 h 3009481"/>
              <a:gd name="connsiteX277" fmla="*/ 40193 w 3496802"/>
              <a:gd name="connsiteY277" fmla="*/ 351692 h 3009481"/>
              <a:gd name="connsiteX278" fmla="*/ 30145 w 3496802"/>
              <a:gd name="connsiteY278" fmla="*/ 396910 h 3009481"/>
              <a:gd name="connsiteX279" fmla="*/ 20096 w 3496802"/>
              <a:gd name="connsiteY279" fmla="*/ 437103 h 3009481"/>
              <a:gd name="connsiteX280" fmla="*/ 15072 w 3496802"/>
              <a:gd name="connsiteY280" fmla="*/ 457200 h 3009481"/>
              <a:gd name="connsiteX281" fmla="*/ 10048 w 3496802"/>
              <a:gd name="connsiteY281" fmla="*/ 472273 h 3009481"/>
              <a:gd name="connsiteX282" fmla="*/ 0 w 3496802"/>
              <a:gd name="connsiteY282" fmla="*/ 537587 h 3009481"/>
              <a:gd name="connsiteX283" fmla="*/ 5024 w 3496802"/>
              <a:gd name="connsiteY283" fmla="*/ 633046 h 3009481"/>
              <a:gd name="connsiteX284" fmla="*/ 20096 w 3496802"/>
              <a:gd name="connsiteY284" fmla="*/ 663191 h 3009481"/>
              <a:gd name="connsiteX285" fmla="*/ 35169 w 3496802"/>
              <a:gd name="connsiteY285" fmla="*/ 693336 h 3009481"/>
              <a:gd name="connsiteX286" fmla="*/ 55266 w 3496802"/>
              <a:gd name="connsiteY286" fmla="*/ 713433 h 3009481"/>
              <a:gd name="connsiteX287" fmla="*/ 65314 w 3496802"/>
              <a:gd name="connsiteY287" fmla="*/ 728506 h 3009481"/>
              <a:gd name="connsiteX288" fmla="*/ 95459 w 3496802"/>
              <a:gd name="connsiteY288" fmla="*/ 753626 h 3009481"/>
              <a:gd name="connsiteX289" fmla="*/ 125604 w 3496802"/>
              <a:gd name="connsiteY289" fmla="*/ 763675 h 3009481"/>
              <a:gd name="connsiteX290" fmla="*/ 160773 w 3496802"/>
              <a:gd name="connsiteY290" fmla="*/ 773723 h 3009481"/>
              <a:gd name="connsiteX291" fmla="*/ 175846 w 3496802"/>
              <a:gd name="connsiteY291" fmla="*/ 778747 h 3009481"/>
              <a:gd name="connsiteX292" fmla="*/ 205991 w 3496802"/>
              <a:gd name="connsiteY292" fmla="*/ 768699 h 3009481"/>
              <a:gd name="connsiteX293" fmla="*/ 251208 w 3496802"/>
              <a:gd name="connsiteY293" fmla="*/ 748602 h 3009481"/>
              <a:gd name="connsiteX294" fmla="*/ 266281 w 3496802"/>
              <a:gd name="connsiteY294" fmla="*/ 743578 h 3009481"/>
              <a:gd name="connsiteX295" fmla="*/ 281353 w 3496802"/>
              <a:gd name="connsiteY295" fmla="*/ 738554 h 3009481"/>
              <a:gd name="connsiteX296" fmla="*/ 331595 w 3496802"/>
              <a:gd name="connsiteY296" fmla="*/ 738554 h 3009481"/>
              <a:gd name="connsiteX297" fmla="*/ 266281 w 3496802"/>
              <a:gd name="connsiteY297" fmla="*/ 728506 h 300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3496802" h="3009481">
                <a:moveTo>
                  <a:pt x="266281" y="728506"/>
                </a:moveTo>
                <a:lnTo>
                  <a:pt x="266281" y="728506"/>
                </a:lnTo>
                <a:lnTo>
                  <a:pt x="326571" y="733530"/>
                </a:lnTo>
                <a:cubicBezTo>
                  <a:pt x="387315" y="739604"/>
                  <a:pt x="345885" y="735912"/>
                  <a:pt x="391885" y="743578"/>
                </a:cubicBezTo>
                <a:cubicBezTo>
                  <a:pt x="466660" y="756040"/>
                  <a:pt x="392980" y="741787"/>
                  <a:pt x="452175" y="753626"/>
                </a:cubicBezTo>
                <a:lnTo>
                  <a:pt x="477296" y="778747"/>
                </a:lnTo>
                <a:lnTo>
                  <a:pt x="487345" y="788796"/>
                </a:lnTo>
                <a:cubicBezTo>
                  <a:pt x="490694" y="798844"/>
                  <a:pt x="491518" y="810128"/>
                  <a:pt x="497393" y="818941"/>
                </a:cubicBezTo>
                <a:cubicBezTo>
                  <a:pt x="500742" y="823965"/>
                  <a:pt x="504989" y="828495"/>
                  <a:pt x="507441" y="834013"/>
                </a:cubicBezTo>
                <a:cubicBezTo>
                  <a:pt x="511743" y="843692"/>
                  <a:pt x="514140" y="854110"/>
                  <a:pt x="517490" y="864158"/>
                </a:cubicBezTo>
                <a:cubicBezTo>
                  <a:pt x="519165" y="869182"/>
                  <a:pt x="519576" y="874824"/>
                  <a:pt x="522514" y="879231"/>
                </a:cubicBezTo>
                <a:lnTo>
                  <a:pt x="532562" y="894303"/>
                </a:lnTo>
                <a:cubicBezTo>
                  <a:pt x="548264" y="957113"/>
                  <a:pt x="528198" y="879030"/>
                  <a:pt x="542611" y="929473"/>
                </a:cubicBezTo>
                <a:cubicBezTo>
                  <a:pt x="555237" y="973660"/>
                  <a:pt x="540606" y="928481"/>
                  <a:pt x="552659" y="964642"/>
                </a:cubicBezTo>
                <a:cubicBezTo>
                  <a:pt x="547131" y="1080735"/>
                  <a:pt x="558770" y="1036746"/>
                  <a:pt x="537586" y="1100295"/>
                </a:cubicBezTo>
                <a:cubicBezTo>
                  <a:pt x="531064" y="1119861"/>
                  <a:pt x="536307" y="1111622"/>
                  <a:pt x="522514" y="1125416"/>
                </a:cubicBezTo>
                <a:cubicBezTo>
                  <a:pt x="510123" y="1174979"/>
                  <a:pt x="526638" y="1123566"/>
                  <a:pt x="507441" y="1155561"/>
                </a:cubicBezTo>
                <a:cubicBezTo>
                  <a:pt x="491282" y="1182491"/>
                  <a:pt x="522686" y="1165493"/>
                  <a:pt x="477296" y="1195754"/>
                </a:cubicBezTo>
                <a:cubicBezTo>
                  <a:pt x="467248" y="1202453"/>
                  <a:pt x="456812" y="1208605"/>
                  <a:pt x="447151" y="1215851"/>
                </a:cubicBezTo>
                <a:cubicBezTo>
                  <a:pt x="434550" y="1225302"/>
                  <a:pt x="409278" y="1244836"/>
                  <a:pt x="396910" y="1251020"/>
                </a:cubicBezTo>
                <a:lnTo>
                  <a:pt x="376813" y="1261068"/>
                </a:lnTo>
                <a:cubicBezTo>
                  <a:pt x="368439" y="1269442"/>
                  <a:pt x="361545" y="1279620"/>
                  <a:pt x="351692" y="1286189"/>
                </a:cubicBezTo>
                <a:cubicBezTo>
                  <a:pt x="335756" y="1296812"/>
                  <a:pt x="323258" y="1303720"/>
                  <a:pt x="311499" y="1321358"/>
                </a:cubicBezTo>
                <a:cubicBezTo>
                  <a:pt x="301406" y="1336497"/>
                  <a:pt x="299052" y="1338677"/>
                  <a:pt x="291402" y="1356528"/>
                </a:cubicBezTo>
                <a:cubicBezTo>
                  <a:pt x="289316" y="1361396"/>
                  <a:pt x="288746" y="1366863"/>
                  <a:pt x="286378" y="1371600"/>
                </a:cubicBezTo>
                <a:cubicBezTo>
                  <a:pt x="268253" y="1407850"/>
                  <a:pt x="283894" y="1362736"/>
                  <a:pt x="266281" y="1406769"/>
                </a:cubicBezTo>
                <a:cubicBezTo>
                  <a:pt x="262347" y="1416603"/>
                  <a:pt x="259582" y="1426866"/>
                  <a:pt x="256233" y="1436914"/>
                </a:cubicBezTo>
                <a:lnTo>
                  <a:pt x="246184" y="1467059"/>
                </a:lnTo>
                <a:cubicBezTo>
                  <a:pt x="244509" y="1472083"/>
                  <a:pt x="242444" y="1476994"/>
                  <a:pt x="241160" y="1482132"/>
                </a:cubicBezTo>
                <a:lnTo>
                  <a:pt x="236136" y="1502229"/>
                </a:lnTo>
                <a:cubicBezTo>
                  <a:pt x="229516" y="1568429"/>
                  <a:pt x="228019" y="1556712"/>
                  <a:pt x="236136" y="1637881"/>
                </a:cubicBezTo>
                <a:cubicBezTo>
                  <a:pt x="236924" y="1645762"/>
                  <a:pt x="248131" y="1668436"/>
                  <a:pt x="251208" y="1673051"/>
                </a:cubicBezTo>
                <a:cubicBezTo>
                  <a:pt x="253836" y="1676992"/>
                  <a:pt x="257907" y="1679750"/>
                  <a:pt x="261257" y="1683099"/>
                </a:cubicBezTo>
                <a:cubicBezTo>
                  <a:pt x="264606" y="1689798"/>
                  <a:pt x="268355" y="1696312"/>
                  <a:pt x="271305" y="1703196"/>
                </a:cubicBezTo>
                <a:cubicBezTo>
                  <a:pt x="273391" y="1708064"/>
                  <a:pt x="273604" y="1713727"/>
                  <a:pt x="276329" y="1718268"/>
                </a:cubicBezTo>
                <a:cubicBezTo>
                  <a:pt x="278766" y="1722330"/>
                  <a:pt x="283419" y="1724618"/>
                  <a:pt x="286378" y="1728317"/>
                </a:cubicBezTo>
                <a:cubicBezTo>
                  <a:pt x="302187" y="1748078"/>
                  <a:pt x="290015" y="1740559"/>
                  <a:pt x="311499" y="1758462"/>
                </a:cubicBezTo>
                <a:cubicBezTo>
                  <a:pt x="316138" y="1762328"/>
                  <a:pt x="321932" y="1764644"/>
                  <a:pt x="326571" y="1768510"/>
                </a:cubicBezTo>
                <a:cubicBezTo>
                  <a:pt x="332030" y="1773059"/>
                  <a:pt x="335649" y="1779768"/>
                  <a:pt x="341644" y="1783583"/>
                </a:cubicBezTo>
                <a:cubicBezTo>
                  <a:pt x="354281" y="1791625"/>
                  <a:pt x="381837" y="1803679"/>
                  <a:pt x="381837" y="1803679"/>
                </a:cubicBezTo>
                <a:cubicBezTo>
                  <a:pt x="385186" y="1807029"/>
                  <a:pt x="387648" y="1811610"/>
                  <a:pt x="391885" y="1813728"/>
                </a:cubicBezTo>
                <a:cubicBezTo>
                  <a:pt x="401359" y="1818465"/>
                  <a:pt x="411982" y="1820427"/>
                  <a:pt x="422030" y="1823776"/>
                </a:cubicBezTo>
                <a:cubicBezTo>
                  <a:pt x="455165" y="1834821"/>
                  <a:pt x="425175" y="1826053"/>
                  <a:pt x="487345" y="1833824"/>
                </a:cubicBezTo>
                <a:cubicBezTo>
                  <a:pt x="497453" y="1835087"/>
                  <a:pt x="507338" y="1838002"/>
                  <a:pt x="517490" y="1838848"/>
                </a:cubicBezTo>
                <a:cubicBezTo>
                  <a:pt x="547577" y="1841355"/>
                  <a:pt x="577780" y="1842198"/>
                  <a:pt x="607925" y="1843873"/>
                </a:cubicBezTo>
                <a:cubicBezTo>
                  <a:pt x="619144" y="1845476"/>
                  <a:pt x="660691" y="1851133"/>
                  <a:pt x="673239" y="1853921"/>
                </a:cubicBezTo>
                <a:cubicBezTo>
                  <a:pt x="678409" y="1855070"/>
                  <a:pt x="683220" y="1857490"/>
                  <a:pt x="688312" y="1858945"/>
                </a:cubicBezTo>
                <a:cubicBezTo>
                  <a:pt x="694951" y="1860842"/>
                  <a:pt x="701794" y="1861985"/>
                  <a:pt x="708408" y="1863969"/>
                </a:cubicBezTo>
                <a:cubicBezTo>
                  <a:pt x="718553" y="1867013"/>
                  <a:pt x="728167" y="1871941"/>
                  <a:pt x="738553" y="1874018"/>
                </a:cubicBezTo>
                <a:cubicBezTo>
                  <a:pt x="789626" y="1884232"/>
                  <a:pt x="742698" y="1873767"/>
                  <a:pt x="778747" y="1884066"/>
                </a:cubicBezTo>
                <a:cubicBezTo>
                  <a:pt x="785386" y="1885963"/>
                  <a:pt x="792230" y="1887106"/>
                  <a:pt x="798844" y="1889090"/>
                </a:cubicBezTo>
                <a:cubicBezTo>
                  <a:pt x="808989" y="1892134"/>
                  <a:pt x="818713" y="1896570"/>
                  <a:pt x="828989" y="1899139"/>
                </a:cubicBezTo>
                <a:cubicBezTo>
                  <a:pt x="835688" y="1900814"/>
                  <a:pt x="842446" y="1902266"/>
                  <a:pt x="849085" y="1904163"/>
                </a:cubicBezTo>
                <a:cubicBezTo>
                  <a:pt x="854177" y="1905618"/>
                  <a:pt x="859020" y="1907903"/>
                  <a:pt x="864158" y="1909187"/>
                </a:cubicBezTo>
                <a:cubicBezTo>
                  <a:pt x="872443" y="1911258"/>
                  <a:pt x="881040" y="1911964"/>
                  <a:pt x="889279" y="1914211"/>
                </a:cubicBezTo>
                <a:cubicBezTo>
                  <a:pt x="889335" y="1914226"/>
                  <a:pt x="926932" y="1926763"/>
                  <a:pt x="934496" y="1929284"/>
                </a:cubicBezTo>
                <a:cubicBezTo>
                  <a:pt x="939520" y="1930959"/>
                  <a:pt x="944431" y="1933024"/>
                  <a:pt x="949569" y="1934308"/>
                </a:cubicBezTo>
                <a:lnTo>
                  <a:pt x="969666" y="1939332"/>
                </a:lnTo>
                <a:cubicBezTo>
                  <a:pt x="1035573" y="1988765"/>
                  <a:pt x="955523" y="1932035"/>
                  <a:pt x="1004835" y="1959429"/>
                </a:cubicBezTo>
                <a:cubicBezTo>
                  <a:pt x="1015392" y="1965294"/>
                  <a:pt x="1023523" y="1975705"/>
                  <a:pt x="1034980" y="1979525"/>
                </a:cubicBezTo>
                <a:cubicBezTo>
                  <a:pt x="1040004" y="1981200"/>
                  <a:pt x="1045315" y="1982182"/>
                  <a:pt x="1050052" y="1984550"/>
                </a:cubicBezTo>
                <a:cubicBezTo>
                  <a:pt x="1057948" y="1988498"/>
                  <a:pt x="1079909" y="2005875"/>
                  <a:pt x="1085222" y="2009670"/>
                </a:cubicBezTo>
                <a:cubicBezTo>
                  <a:pt x="1099799" y="2020082"/>
                  <a:pt x="1105812" y="2022034"/>
                  <a:pt x="1120391" y="2034791"/>
                </a:cubicBezTo>
                <a:cubicBezTo>
                  <a:pt x="1127521" y="2041029"/>
                  <a:pt x="1132909" y="2049203"/>
                  <a:pt x="1140488" y="2054888"/>
                </a:cubicBezTo>
                <a:cubicBezTo>
                  <a:pt x="1147187" y="2059912"/>
                  <a:pt x="1154326" y="2064398"/>
                  <a:pt x="1160584" y="2069961"/>
                </a:cubicBezTo>
                <a:cubicBezTo>
                  <a:pt x="1169435" y="2077828"/>
                  <a:pt x="1185705" y="2095081"/>
                  <a:pt x="1185705" y="2095081"/>
                </a:cubicBezTo>
                <a:cubicBezTo>
                  <a:pt x="1189054" y="2101780"/>
                  <a:pt x="1191598" y="2108946"/>
                  <a:pt x="1195753" y="2115178"/>
                </a:cubicBezTo>
                <a:cubicBezTo>
                  <a:pt x="1198381" y="2119119"/>
                  <a:pt x="1203684" y="2120989"/>
                  <a:pt x="1205802" y="2125226"/>
                </a:cubicBezTo>
                <a:cubicBezTo>
                  <a:pt x="1208890" y="2131402"/>
                  <a:pt x="1208106" y="2138976"/>
                  <a:pt x="1210826" y="2145323"/>
                </a:cubicBezTo>
                <a:cubicBezTo>
                  <a:pt x="1213205" y="2150873"/>
                  <a:pt x="1218422" y="2154878"/>
                  <a:pt x="1220874" y="2160396"/>
                </a:cubicBezTo>
                <a:cubicBezTo>
                  <a:pt x="1225176" y="2170075"/>
                  <a:pt x="1227573" y="2180493"/>
                  <a:pt x="1230923" y="2190541"/>
                </a:cubicBezTo>
                <a:cubicBezTo>
                  <a:pt x="1239900" y="2217470"/>
                  <a:pt x="1232889" y="2194364"/>
                  <a:pt x="1240971" y="2230734"/>
                </a:cubicBezTo>
                <a:cubicBezTo>
                  <a:pt x="1245177" y="2249661"/>
                  <a:pt x="1245424" y="2249118"/>
                  <a:pt x="1251019" y="2265903"/>
                </a:cubicBezTo>
                <a:cubicBezTo>
                  <a:pt x="1249344" y="2311121"/>
                  <a:pt x="1249859" y="2356473"/>
                  <a:pt x="1245995" y="2401556"/>
                </a:cubicBezTo>
                <a:cubicBezTo>
                  <a:pt x="1244687" y="2416814"/>
                  <a:pt x="1236470" y="2440181"/>
                  <a:pt x="1230923" y="2456822"/>
                </a:cubicBezTo>
                <a:cubicBezTo>
                  <a:pt x="1229248" y="2466870"/>
                  <a:pt x="1227897" y="2476978"/>
                  <a:pt x="1225899" y="2486967"/>
                </a:cubicBezTo>
                <a:cubicBezTo>
                  <a:pt x="1223241" y="2500255"/>
                  <a:pt x="1213370" y="2533330"/>
                  <a:pt x="1210826" y="2542233"/>
                </a:cubicBezTo>
                <a:cubicBezTo>
                  <a:pt x="1209151" y="2558980"/>
                  <a:pt x="1208182" y="2575813"/>
                  <a:pt x="1205802" y="2592475"/>
                </a:cubicBezTo>
                <a:cubicBezTo>
                  <a:pt x="1204826" y="2599311"/>
                  <a:pt x="1201913" y="2605761"/>
                  <a:pt x="1200778" y="2612572"/>
                </a:cubicBezTo>
                <a:cubicBezTo>
                  <a:pt x="1198558" y="2625890"/>
                  <a:pt x="1197663" y="2639399"/>
                  <a:pt x="1195753" y="2652765"/>
                </a:cubicBezTo>
                <a:cubicBezTo>
                  <a:pt x="1194312" y="2662850"/>
                  <a:pt x="1192404" y="2672862"/>
                  <a:pt x="1190729" y="2682910"/>
                </a:cubicBezTo>
                <a:cubicBezTo>
                  <a:pt x="1192404" y="2708031"/>
                  <a:pt x="1192973" y="2733250"/>
                  <a:pt x="1195753" y="2758273"/>
                </a:cubicBezTo>
                <a:cubicBezTo>
                  <a:pt x="1196338" y="2763536"/>
                  <a:pt x="1199493" y="2768207"/>
                  <a:pt x="1200778" y="2773345"/>
                </a:cubicBezTo>
                <a:cubicBezTo>
                  <a:pt x="1202849" y="2781629"/>
                  <a:pt x="1203555" y="2790227"/>
                  <a:pt x="1205802" y="2798466"/>
                </a:cubicBezTo>
                <a:cubicBezTo>
                  <a:pt x="1208589" y="2808685"/>
                  <a:pt x="1212501" y="2818563"/>
                  <a:pt x="1215850" y="2828611"/>
                </a:cubicBezTo>
                <a:cubicBezTo>
                  <a:pt x="1217525" y="2833635"/>
                  <a:pt x="1217129" y="2839939"/>
                  <a:pt x="1220874" y="2843684"/>
                </a:cubicBezTo>
                <a:lnTo>
                  <a:pt x="1230923" y="2853732"/>
                </a:lnTo>
                <a:cubicBezTo>
                  <a:pt x="1239766" y="2880262"/>
                  <a:pt x="1233009" y="2864398"/>
                  <a:pt x="1256044" y="2898950"/>
                </a:cubicBezTo>
                <a:cubicBezTo>
                  <a:pt x="1259393" y="2903974"/>
                  <a:pt x="1261823" y="2909752"/>
                  <a:pt x="1266092" y="2914022"/>
                </a:cubicBezTo>
                <a:cubicBezTo>
                  <a:pt x="1271116" y="2919046"/>
                  <a:pt x="1276615" y="2923637"/>
                  <a:pt x="1281164" y="2929095"/>
                </a:cubicBezTo>
                <a:cubicBezTo>
                  <a:pt x="1285030" y="2933734"/>
                  <a:pt x="1286943" y="2939897"/>
                  <a:pt x="1291213" y="2944167"/>
                </a:cubicBezTo>
                <a:cubicBezTo>
                  <a:pt x="1295483" y="2948437"/>
                  <a:pt x="1301570" y="2950444"/>
                  <a:pt x="1306285" y="2954216"/>
                </a:cubicBezTo>
                <a:cubicBezTo>
                  <a:pt x="1321857" y="2966674"/>
                  <a:pt x="1310795" y="2964007"/>
                  <a:pt x="1331406" y="2974312"/>
                </a:cubicBezTo>
                <a:cubicBezTo>
                  <a:pt x="1336143" y="2976680"/>
                  <a:pt x="1341611" y="2977250"/>
                  <a:pt x="1346479" y="2979336"/>
                </a:cubicBezTo>
                <a:cubicBezTo>
                  <a:pt x="1353363" y="2982286"/>
                  <a:pt x="1359621" y="2986603"/>
                  <a:pt x="1366575" y="2989385"/>
                </a:cubicBezTo>
                <a:cubicBezTo>
                  <a:pt x="1371582" y="2991388"/>
                  <a:pt x="1407103" y="3003532"/>
                  <a:pt x="1416817" y="3004457"/>
                </a:cubicBezTo>
                <a:cubicBezTo>
                  <a:pt x="1445208" y="3007161"/>
                  <a:pt x="1473758" y="3007806"/>
                  <a:pt x="1502228" y="3009481"/>
                </a:cubicBezTo>
                <a:cubicBezTo>
                  <a:pt x="1554145" y="3007806"/>
                  <a:pt x="1606124" y="3007507"/>
                  <a:pt x="1657978" y="3004457"/>
                </a:cubicBezTo>
                <a:cubicBezTo>
                  <a:pt x="1667457" y="3003899"/>
                  <a:pt x="1686272" y="2992135"/>
                  <a:pt x="1693147" y="2989385"/>
                </a:cubicBezTo>
                <a:cubicBezTo>
                  <a:pt x="1702981" y="2985451"/>
                  <a:pt x="1714479" y="2985211"/>
                  <a:pt x="1723292" y="2979336"/>
                </a:cubicBezTo>
                <a:cubicBezTo>
                  <a:pt x="1775434" y="2944574"/>
                  <a:pt x="1694711" y="2997490"/>
                  <a:pt x="1758461" y="2959240"/>
                </a:cubicBezTo>
                <a:cubicBezTo>
                  <a:pt x="1768817" y="2953027"/>
                  <a:pt x="1778558" y="2945842"/>
                  <a:pt x="1788606" y="2939143"/>
                </a:cubicBezTo>
                <a:cubicBezTo>
                  <a:pt x="1793630" y="2935794"/>
                  <a:pt x="1797951" y="2931005"/>
                  <a:pt x="1803679" y="2929095"/>
                </a:cubicBezTo>
                <a:cubicBezTo>
                  <a:pt x="1808703" y="2927420"/>
                  <a:pt x="1814122" y="2926642"/>
                  <a:pt x="1818751" y="2924070"/>
                </a:cubicBezTo>
                <a:cubicBezTo>
                  <a:pt x="1818766" y="2924061"/>
                  <a:pt x="1856426" y="2898954"/>
                  <a:pt x="1863969" y="2893925"/>
                </a:cubicBezTo>
                <a:cubicBezTo>
                  <a:pt x="1868993" y="2890576"/>
                  <a:pt x="1873313" y="2885786"/>
                  <a:pt x="1879041" y="2883877"/>
                </a:cubicBezTo>
                <a:lnTo>
                  <a:pt x="1894114" y="2878853"/>
                </a:lnTo>
                <a:cubicBezTo>
                  <a:pt x="1900813" y="2873829"/>
                  <a:pt x="1906941" y="2867935"/>
                  <a:pt x="1914211" y="2863780"/>
                </a:cubicBezTo>
                <a:cubicBezTo>
                  <a:pt x="1946711" y="2845208"/>
                  <a:pt x="1911537" y="2874963"/>
                  <a:pt x="1944356" y="2848708"/>
                </a:cubicBezTo>
                <a:cubicBezTo>
                  <a:pt x="1948055" y="2845749"/>
                  <a:pt x="1950614" y="2841501"/>
                  <a:pt x="1954404" y="2838659"/>
                </a:cubicBezTo>
                <a:cubicBezTo>
                  <a:pt x="1964065" y="2831413"/>
                  <a:pt x="1974888" y="2825809"/>
                  <a:pt x="1984549" y="2818563"/>
                </a:cubicBezTo>
                <a:cubicBezTo>
                  <a:pt x="1989100" y="2815150"/>
                  <a:pt x="2012371" y="2797115"/>
                  <a:pt x="2019718" y="2793442"/>
                </a:cubicBezTo>
                <a:cubicBezTo>
                  <a:pt x="2024455" y="2791074"/>
                  <a:pt x="2029767" y="2790093"/>
                  <a:pt x="2034791" y="2788418"/>
                </a:cubicBezTo>
                <a:cubicBezTo>
                  <a:pt x="2039815" y="2785068"/>
                  <a:pt x="2045148" y="2782141"/>
                  <a:pt x="2049863" y="2778369"/>
                </a:cubicBezTo>
                <a:cubicBezTo>
                  <a:pt x="2053562" y="2775410"/>
                  <a:pt x="2056122" y="2771163"/>
                  <a:pt x="2059912" y="2768321"/>
                </a:cubicBezTo>
                <a:cubicBezTo>
                  <a:pt x="2069573" y="2761075"/>
                  <a:pt x="2080009" y="2754923"/>
                  <a:pt x="2090057" y="2748224"/>
                </a:cubicBezTo>
                <a:cubicBezTo>
                  <a:pt x="2095081" y="2744875"/>
                  <a:pt x="2099401" y="2740085"/>
                  <a:pt x="2105129" y="2738176"/>
                </a:cubicBezTo>
                <a:cubicBezTo>
                  <a:pt x="2110153" y="2736501"/>
                  <a:pt x="2115334" y="2735238"/>
                  <a:pt x="2120202" y="2733152"/>
                </a:cubicBezTo>
                <a:cubicBezTo>
                  <a:pt x="2127086" y="2730202"/>
                  <a:pt x="2133194" y="2725472"/>
                  <a:pt x="2140299" y="2723103"/>
                </a:cubicBezTo>
                <a:cubicBezTo>
                  <a:pt x="2153400" y="2718736"/>
                  <a:pt x="2167391" y="2717422"/>
                  <a:pt x="2180492" y="2713055"/>
                </a:cubicBezTo>
                <a:lnTo>
                  <a:pt x="2225710" y="2697983"/>
                </a:lnTo>
                <a:cubicBezTo>
                  <a:pt x="2230734" y="2696308"/>
                  <a:pt x="2235644" y="2694242"/>
                  <a:pt x="2240782" y="2692958"/>
                </a:cubicBezTo>
                <a:cubicBezTo>
                  <a:pt x="2289803" y="2680703"/>
                  <a:pt x="2228584" y="2695669"/>
                  <a:pt x="2286000" y="2682910"/>
                </a:cubicBezTo>
                <a:cubicBezTo>
                  <a:pt x="2292740" y="2681412"/>
                  <a:pt x="2299457" y="2679783"/>
                  <a:pt x="2306096" y="2677886"/>
                </a:cubicBezTo>
                <a:cubicBezTo>
                  <a:pt x="2311188" y="2676431"/>
                  <a:pt x="2315976" y="2673901"/>
                  <a:pt x="2321169" y="2672862"/>
                </a:cubicBezTo>
                <a:cubicBezTo>
                  <a:pt x="2334277" y="2670240"/>
                  <a:pt x="2384982" y="2664388"/>
                  <a:pt x="2396532" y="2662813"/>
                </a:cubicBezTo>
                <a:lnTo>
                  <a:pt x="2466870" y="2652765"/>
                </a:lnTo>
                <a:cubicBezTo>
                  <a:pt x="2528835" y="2654440"/>
                  <a:pt x="2590850" y="2654769"/>
                  <a:pt x="2652764" y="2657789"/>
                </a:cubicBezTo>
                <a:cubicBezTo>
                  <a:pt x="2685046" y="2659364"/>
                  <a:pt x="2661583" y="2663280"/>
                  <a:pt x="2687934" y="2672862"/>
                </a:cubicBezTo>
                <a:cubicBezTo>
                  <a:pt x="2716682" y="2683316"/>
                  <a:pt x="2734121" y="2683072"/>
                  <a:pt x="2763296" y="2687934"/>
                </a:cubicBezTo>
                <a:cubicBezTo>
                  <a:pt x="2827291" y="2698600"/>
                  <a:pt x="2737302" y="2687278"/>
                  <a:pt x="2833635" y="2697983"/>
                </a:cubicBezTo>
                <a:cubicBezTo>
                  <a:pt x="2870631" y="2695516"/>
                  <a:pt x="2903800" y="2695788"/>
                  <a:pt x="2939142" y="2687934"/>
                </a:cubicBezTo>
                <a:cubicBezTo>
                  <a:pt x="2944312" y="2686785"/>
                  <a:pt x="2949123" y="2684365"/>
                  <a:pt x="2954215" y="2682910"/>
                </a:cubicBezTo>
                <a:cubicBezTo>
                  <a:pt x="2960854" y="2681013"/>
                  <a:pt x="2967673" y="2679783"/>
                  <a:pt x="2974312" y="2677886"/>
                </a:cubicBezTo>
                <a:cubicBezTo>
                  <a:pt x="2979404" y="2676431"/>
                  <a:pt x="2984292" y="2674317"/>
                  <a:pt x="2989384" y="2672862"/>
                </a:cubicBezTo>
                <a:cubicBezTo>
                  <a:pt x="3001669" y="2669352"/>
                  <a:pt x="3030675" y="2663756"/>
                  <a:pt x="3039626" y="2657789"/>
                </a:cubicBezTo>
                <a:cubicBezTo>
                  <a:pt x="3044650" y="2654440"/>
                  <a:pt x="3049984" y="2651513"/>
                  <a:pt x="3054699" y="2647741"/>
                </a:cubicBezTo>
                <a:cubicBezTo>
                  <a:pt x="3058398" y="2644782"/>
                  <a:pt x="3061108" y="2640725"/>
                  <a:pt x="3064747" y="2637692"/>
                </a:cubicBezTo>
                <a:cubicBezTo>
                  <a:pt x="3071180" y="2632331"/>
                  <a:pt x="3078620" y="2628222"/>
                  <a:pt x="3084844" y="2622620"/>
                </a:cubicBezTo>
                <a:cubicBezTo>
                  <a:pt x="3084904" y="2622566"/>
                  <a:pt x="3116086" y="2591377"/>
                  <a:pt x="3125037" y="2582426"/>
                </a:cubicBezTo>
                <a:cubicBezTo>
                  <a:pt x="3130061" y="2577402"/>
                  <a:pt x="3136169" y="2573266"/>
                  <a:pt x="3140110" y="2567354"/>
                </a:cubicBezTo>
                <a:lnTo>
                  <a:pt x="3160206" y="2537209"/>
                </a:lnTo>
                <a:cubicBezTo>
                  <a:pt x="3168440" y="2512508"/>
                  <a:pt x="3168476" y="2507664"/>
                  <a:pt x="3180303" y="2486967"/>
                </a:cubicBezTo>
                <a:cubicBezTo>
                  <a:pt x="3183299" y="2481724"/>
                  <a:pt x="3187651" y="2477296"/>
                  <a:pt x="3190351" y="2471895"/>
                </a:cubicBezTo>
                <a:cubicBezTo>
                  <a:pt x="3194384" y="2463828"/>
                  <a:pt x="3197233" y="2455219"/>
                  <a:pt x="3200400" y="2446774"/>
                </a:cubicBezTo>
                <a:cubicBezTo>
                  <a:pt x="3202260" y="2441815"/>
                  <a:pt x="3202796" y="2436299"/>
                  <a:pt x="3205424" y="2431701"/>
                </a:cubicBezTo>
                <a:cubicBezTo>
                  <a:pt x="3209578" y="2424431"/>
                  <a:pt x="3215472" y="2418304"/>
                  <a:pt x="3220496" y="2411605"/>
                </a:cubicBezTo>
                <a:lnTo>
                  <a:pt x="3230545" y="2381459"/>
                </a:lnTo>
                <a:cubicBezTo>
                  <a:pt x="3234527" y="2369512"/>
                  <a:pt x="3238490" y="2358908"/>
                  <a:pt x="3240593" y="2346290"/>
                </a:cubicBezTo>
                <a:cubicBezTo>
                  <a:pt x="3242813" y="2332972"/>
                  <a:pt x="3243942" y="2319495"/>
                  <a:pt x="3245617" y="2306097"/>
                </a:cubicBezTo>
                <a:cubicBezTo>
                  <a:pt x="3247292" y="2249156"/>
                  <a:pt x="3247723" y="2192166"/>
                  <a:pt x="3250641" y="2135275"/>
                </a:cubicBezTo>
                <a:cubicBezTo>
                  <a:pt x="3251078" y="2126747"/>
                  <a:pt x="3254138" y="2118556"/>
                  <a:pt x="3255666" y="2110154"/>
                </a:cubicBezTo>
                <a:cubicBezTo>
                  <a:pt x="3257488" y="2100131"/>
                  <a:pt x="3258692" y="2089998"/>
                  <a:pt x="3260690" y="2080009"/>
                </a:cubicBezTo>
                <a:cubicBezTo>
                  <a:pt x="3264487" y="2061026"/>
                  <a:pt x="3269354" y="2048993"/>
                  <a:pt x="3275762" y="2029767"/>
                </a:cubicBezTo>
                <a:lnTo>
                  <a:pt x="3280786" y="2014695"/>
                </a:lnTo>
                <a:cubicBezTo>
                  <a:pt x="3282461" y="2009671"/>
                  <a:pt x="3284527" y="2004760"/>
                  <a:pt x="3285811" y="1999622"/>
                </a:cubicBezTo>
                <a:cubicBezTo>
                  <a:pt x="3287486" y="1992923"/>
                  <a:pt x="3288115" y="1985872"/>
                  <a:pt x="3290835" y="1979525"/>
                </a:cubicBezTo>
                <a:cubicBezTo>
                  <a:pt x="3293213" y="1973975"/>
                  <a:pt x="3297534" y="1969477"/>
                  <a:pt x="3300883" y="1964453"/>
                </a:cubicBezTo>
                <a:cubicBezTo>
                  <a:pt x="3304233" y="1954405"/>
                  <a:pt x="3305057" y="1943121"/>
                  <a:pt x="3310932" y="1934308"/>
                </a:cubicBezTo>
                <a:cubicBezTo>
                  <a:pt x="3314281" y="1929284"/>
                  <a:pt x="3318280" y="1924636"/>
                  <a:pt x="3320980" y="1919235"/>
                </a:cubicBezTo>
                <a:cubicBezTo>
                  <a:pt x="3334024" y="1893147"/>
                  <a:pt x="3316426" y="1913742"/>
                  <a:pt x="3336052" y="1894114"/>
                </a:cubicBezTo>
                <a:cubicBezTo>
                  <a:pt x="3337727" y="1889090"/>
                  <a:pt x="3338449" y="1883640"/>
                  <a:pt x="3341077" y="1879042"/>
                </a:cubicBezTo>
                <a:cubicBezTo>
                  <a:pt x="3345232" y="1871772"/>
                  <a:pt x="3351347" y="1865805"/>
                  <a:pt x="3356149" y="1858945"/>
                </a:cubicBezTo>
                <a:cubicBezTo>
                  <a:pt x="3363074" y="1849051"/>
                  <a:pt x="3369547" y="1838848"/>
                  <a:pt x="3376246" y="1828800"/>
                </a:cubicBezTo>
                <a:cubicBezTo>
                  <a:pt x="3379595" y="1823776"/>
                  <a:pt x="3383594" y="1819129"/>
                  <a:pt x="3386294" y="1813728"/>
                </a:cubicBezTo>
                <a:cubicBezTo>
                  <a:pt x="3392993" y="1800330"/>
                  <a:pt x="3401654" y="1787745"/>
                  <a:pt x="3406391" y="1773534"/>
                </a:cubicBezTo>
                <a:cubicBezTo>
                  <a:pt x="3417937" y="1738895"/>
                  <a:pt x="3408949" y="1750878"/>
                  <a:pt x="3426488" y="1733341"/>
                </a:cubicBezTo>
                <a:cubicBezTo>
                  <a:pt x="3435330" y="1706813"/>
                  <a:pt x="3428575" y="1722672"/>
                  <a:pt x="3451608" y="1688123"/>
                </a:cubicBezTo>
                <a:lnTo>
                  <a:pt x="3461657" y="1673051"/>
                </a:lnTo>
                <a:cubicBezTo>
                  <a:pt x="3463332" y="1668027"/>
                  <a:pt x="3464313" y="1662715"/>
                  <a:pt x="3466681" y="1657978"/>
                </a:cubicBezTo>
                <a:cubicBezTo>
                  <a:pt x="3478963" y="1633414"/>
                  <a:pt x="3475437" y="1653095"/>
                  <a:pt x="3481753" y="1627833"/>
                </a:cubicBezTo>
                <a:cubicBezTo>
                  <a:pt x="3488154" y="1602231"/>
                  <a:pt x="3488674" y="1585645"/>
                  <a:pt x="3491802" y="1557495"/>
                </a:cubicBezTo>
                <a:cubicBezTo>
                  <a:pt x="3486574" y="1285647"/>
                  <a:pt x="3514324" y="1378869"/>
                  <a:pt x="3476729" y="1266092"/>
                </a:cubicBezTo>
                <a:lnTo>
                  <a:pt x="3476729" y="1266092"/>
                </a:lnTo>
                <a:cubicBezTo>
                  <a:pt x="3472684" y="1249910"/>
                  <a:pt x="3471761" y="1240045"/>
                  <a:pt x="3461657" y="1225899"/>
                </a:cubicBezTo>
                <a:cubicBezTo>
                  <a:pt x="3457527" y="1220117"/>
                  <a:pt x="3451608" y="1215850"/>
                  <a:pt x="3446584" y="1210826"/>
                </a:cubicBezTo>
                <a:cubicBezTo>
                  <a:pt x="3428264" y="1155866"/>
                  <a:pt x="3457481" y="1239110"/>
                  <a:pt x="3431512" y="1180681"/>
                </a:cubicBezTo>
                <a:cubicBezTo>
                  <a:pt x="3427210" y="1171002"/>
                  <a:pt x="3427338" y="1159349"/>
                  <a:pt x="3421463" y="1150536"/>
                </a:cubicBezTo>
                <a:lnTo>
                  <a:pt x="3401367" y="1120391"/>
                </a:lnTo>
                <a:cubicBezTo>
                  <a:pt x="3398018" y="1115367"/>
                  <a:pt x="3395587" y="1109589"/>
                  <a:pt x="3391318" y="1105319"/>
                </a:cubicBezTo>
                <a:cubicBezTo>
                  <a:pt x="3367048" y="1081046"/>
                  <a:pt x="3396584" y="1111900"/>
                  <a:pt x="3371222" y="1080198"/>
                </a:cubicBezTo>
                <a:cubicBezTo>
                  <a:pt x="3368263" y="1076499"/>
                  <a:pt x="3364132" y="1073849"/>
                  <a:pt x="3361173" y="1070150"/>
                </a:cubicBezTo>
                <a:cubicBezTo>
                  <a:pt x="3357401" y="1065435"/>
                  <a:pt x="3355101" y="1059621"/>
                  <a:pt x="3351125" y="1055077"/>
                </a:cubicBezTo>
                <a:cubicBezTo>
                  <a:pt x="3314674" y="1013418"/>
                  <a:pt x="3339302" y="1044568"/>
                  <a:pt x="3305907" y="1014884"/>
                </a:cubicBezTo>
                <a:cubicBezTo>
                  <a:pt x="3297056" y="1007017"/>
                  <a:pt x="3289160" y="998137"/>
                  <a:pt x="3280786" y="989763"/>
                </a:cubicBezTo>
                <a:cubicBezTo>
                  <a:pt x="3277437" y="986413"/>
                  <a:pt x="3274975" y="981832"/>
                  <a:pt x="3270738" y="979714"/>
                </a:cubicBezTo>
                <a:lnTo>
                  <a:pt x="3250641" y="969666"/>
                </a:lnTo>
                <a:cubicBezTo>
                  <a:pt x="3222166" y="926954"/>
                  <a:pt x="3269074" y="993129"/>
                  <a:pt x="3210448" y="934497"/>
                </a:cubicBezTo>
                <a:cubicBezTo>
                  <a:pt x="3191860" y="915908"/>
                  <a:pt x="3204343" y="927077"/>
                  <a:pt x="3170255" y="904352"/>
                </a:cubicBezTo>
                <a:lnTo>
                  <a:pt x="3140110" y="884255"/>
                </a:lnTo>
                <a:lnTo>
                  <a:pt x="3079819" y="864158"/>
                </a:lnTo>
                <a:lnTo>
                  <a:pt x="3034602" y="849086"/>
                </a:lnTo>
                <a:lnTo>
                  <a:pt x="3019529" y="844062"/>
                </a:lnTo>
                <a:cubicBezTo>
                  <a:pt x="3014505" y="842387"/>
                  <a:pt x="3009595" y="840321"/>
                  <a:pt x="3004457" y="839037"/>
                </a:cubicBezTo>
                <a:cubicBezTo>
                  <a:pt x="2959125" y="827705"/>
                  <a:pt x="2977365" y="833356"/>
                  <a:pt x="2949191" y="823965"/>
                </a:cubicBezTo>
                <a:cubicBezTo>
                  <a:pt x="2928520" y="803296"/>
                  <a:pt x="2943523" y="814113"/>
                  <a:pt x="2893925" y="808892"/>
                </a:cubicBezTo>
                <a:cubicBezTo>
                  <a:pt x="2803722" y="799396"/>
                  <a:pt x="2876151" y="809006"/>
                  <a:pt x="2818562" y="798844"/>
                </a:cubicBezTo>
                <a:lnTo>
                  <a:pt x="2758272" y="788796"/>
                </a:lnTo>
                <a:cubicBezTo>
                  <a:pt x="2748224" y="785446"/>
                  <a:pt x="2736940" y="784622"/>
                  <a:pt x="2728127" y="778747"/>
                </a:cubicBezTo>
                <a:cubicBezTo>
                  <a:pt x="2723103" y="775398"/>
                  <a:pt x="2718605" y="771077"/>
                  <a:pt x="2713055" y="768699"/>
                </a:cubicBezTo>
                <a:cubicBezTo>
                  <a:pt x="2706708" y="765979"/>
                  <a:pt x="2699597" y="765572"/>
                  <a:pt x="2692958" y="763675"/>
                </a:cubicBezTo>
                <a:cubicBezTo>
                  <a:pt x="2642453" y="749246"/>
                  <a:pt x="2720678" y="769351"/>
                  <a:pt x="2657789" y="753626"/>
                </a:cubicBezTo>
                <a:cubicBezTo>
                  <a:pt x="2654439" y="750277"/>
                  <a:pt x="2651802" y="746015"/>
                  <a:pt x="2647740" y="743578"/>
                </a:cubicBezTo>
                <a:cubicBezTo>
                  <a:pt x="2642591" y="740489"/>
                  <a:pt x="2616326" y="734469"/>
                  <a:pt x="2612571" y="733530"/>
                </a:cubicBezTo>
                <a:cubicBezTo>
                  <a:pt x="2575867" y="709059"/>
                  <a:pt x="2622001" y="738917"/>
                  <a:pt x="2577402" y="713433"/>
                </a:cubicBezTo>
                <a:cubicBezTo>
                  <a:pt x="2572159" y="710437"/>
                  <a:pt x="2567847" y="705837"/>
                  <a:pt x="2562329" y="703385"/>
                </a:cubicBezTo>
                <a:cubicBezTo>
                  <a:pt x="2552650" y="699083"/>
                  <a:pt x="2542232" y="696686"/>
                  <a:pt x="2532184" y="693336"/>
                </a:cubicBezTo>
                <a:lnTo>
                  <a:pt x="2517112" y="688312"/>
                </a:lnTo>
                <a:cubicBezTo>
                  <a:pt x="2500682" y="671884"/>
                  <a:pt x="2486420" y="656310"/>
                  <a:pt x="2461846" y="648119"/>
                </a:cubicBezTo>
                <a:lnTo>
                  <a:pt x="2446773" y="643095"/>
                </a:lnTo>
                <a:lnTo>
                  <a:pt x="2421652" y="617974"/>
                </a:lnTo>
                <a:cubicBezTo>
                  <a:pt x="2418303" y="614624"/>
                  <a:pt x="2415545" y="610553"/>
                  <a:pt x="2411604" y="607925"/>
                </a:cubicBezTo>
                <a:cubicBezTo>
                  <a:pt x="2388648" y="592621"/>
                  <a:pt x="2400804" y="602148"/>
                  <a:pt x="2376435" y="577780"/>
                </a:cubicBezTo>
                <a:cubicBezTo>
                  <a:pt x="2373085" y="574431"/>
                  <a:pt x="2369014" y="571673"/>
                  <a:pt x="2366386" y="567732"/>
                </a:cubicBezTo>
                <a:lnTo>
                  <a:pt x="2336241" y="522514"/>
                </a:lnTo>
                <a:cubicBezTo>
                  <a:pt x="2332892" y="517490"/>
                  <a:pt x="2330462" y="511712"/>
                  <a:pt x="2326193" y="507442"/>
                </a:cubicBezTo>
                <a:lnTo>
                  <a:pt x="2311121" y="492369"/>
                </a:lnTo>
                <a:cubicBezTo>
                  <a:pt x="2301513" y="463552"/>
                  <a:pt x="2312599" y="489317"/>
                  <a:pt x="2296048" y="467248"/>
                </a:cubicBezTo>
                <a:cubicBezTo>
                  <a:pt x="2288802" y="457587"/>
                  <a:pt x="2284491" y="445642"/>
                  <a:pt x="2275951" y="437103"/>
                </a:cubicBezTo>
                <a:cubicBezTo>
                  <a:pt x="2267577" y="428730"/>
                  <a:pt x="2257398" y="421836"/>
                  <a:pt x="2250830" y="411983"/>
                </a:cubicBezTo>
                <a:cubicBezTo>
                  <a:pt x="2247481" y="406959"/>
                  <a:pt x="2245052" y="401180"/>
                  <a:pt x="2240782" y="396910"/>
                </a:cubicBezTo>
                <a:cubicBezTo>
                  <a:pt x="2234861" y="390989"/>
                  <a:pt x="2227384" y="386861"/>
                  <a:pt x="2220685" y="381837"/>
                </a:cubicBezTo>
                <a:cubicBezTo>
                  <a:pt x="2211856" y="355351"/>
                  <a:pt x="2221495" y="376780"/>
                  <a:pt x="2200589" y="351692"/>
                </a:cubicBezTo>
                <a:cubicBezTo>
                  <a:pt x="2165615" y="309723"/>
                  <a:pt x="2219501" y="365583"/>
                  <a:pt x="2175468" y="321547"/>
                </a:cubicBezTo>
                <a:cubicBezTo>
                  <a:pt x="2169150" y="302593"/>
                  <a:pt x="2167623" y="293606"/>
                  <a:pt x="2150347" y="276330"/>
                </a:cubicBezTo>
                <a:lnTo>
                  <a:pt x="2130250" y="256233"/>
                </a:lnTo>
                <a:cubicBezTo>
                  <a:pt x="2125226" y="251209"/>
                  <a:pt x="2119119" y="247073"/>
                  <a:pt x="2115178" y="241161"/>
                </a:cubicBezTo>
                <a:cubicBezTo>
                  <a:pt x="2091504" y="205652"/>
                  <a:pt x="2121204" y="249597"/>
                  <a:pt x="2090057" y="205991"/>
                </a:cubicBezTo>
                <a:cubicBezTo>
                  <a:pt x="2086547" y="201077"/>
                  <a:pt x="2083984" y="195463"/>
                  <a:pt x="2080008" y="190919"/>
                </a:cubicBezTo>
                <a:cubicBezTo>
                  <a:pt x="2072210" y="182007"/>
                  <a:pt x="2061457" y="175651"/>
                  <a:pt x="2054888" y="165798"/>
                </a:cubicBezTo>
                <a:cubicBezTo>
                  <a:pt x="2051538" y="160774"/>
                  <a:pt x="2048815" y="155269"/>
                  <a:pt x="2044839" y="150725"/>
                </a:cubicBezTo>
                <a:cubicBezTo>
                  <a:pt x="2037041" y="141813"/>
                  <a:pt x="2026286" y="135458"/>
                  <a:pt x="2019718" y="125605"/>
                </a:cubicBezTo>
                <a:cubicBezTo>
                  <a:pt x="1994775" y="88187"/>
                  <a:pt x="2026830" y="134138"/>
                  <a:pt x="1994597" y="95459"/>
                </a:cubicBezTo>
                <a:cubicBezTo>
                  <a:pt x="1977999" y="75541"/>
                  <a:pt x="1988782" y="74836"/>
                  <a:pt x="1959428" y="55266"/>
                </a:cubicBezTo>
                <a:cubicBezTo>
                  <a:pt x="1941731" y="43468"/>
                  <a:pt x="1928500" y="32846"/>
                  <a:pt x="1909186" y="25121"/>
                </a:cubicBezTo>
                <a:cubicBezTo>
                  <a:pt x="1899352" y="21187"/>
                  <a:pt x="1889089" y="18423"/>
                  <a:pt x="1879041" y="15073"/>
                </a:cubicBezTo>
                <a:cubicBezTo>
                  <a:pt x="1874017" y="13398"/>
                  <a:pt x="1869107" y="11332"/>
                  <a:pt x="1863969" y="10048"/>
                </a:cubicBezTo>
                <a:lnTo>
                  <a:pt x="1823775" y="0"/>
                </a:lnTo>
                <a:cubicBezTo>
                  <a:pt x="1796980" y="1675"/>
                  <a:pt x="1770144" y="2795"/>
                  <a:pt x="1743389" y="5024"/>
                </a:cubicBezTo>
                <a:cubicBezTo>
                  <a:pt x="1729933" y="6145"/>
                  <a:pt x="1716615" y="8557"/>
                  <a:pt x="1703195" y="10048"/>
                </a:cubicBezTo>
                <a:cubicBezTo>
                  <a:pt x="1686467" y="11907"/>
                  <a:pt x="1669681" y="13214"/>
                  <a:pt x="1652953" y="15073"/>
                </a:cubicBezTo>
                <a:cubicBezTo>
                  <a:pt x="1629498" y="17679"/>
                  <a:pt x="1583391" y="23187"/>
                  <a:pt x="1562518" y="30145"/>
                </a:cubicBezTo>
                <a:cubicBezTo>
                  <a:pt x="1552470" y="33495"/>
                  <a:pt x="1542649" y="37625"/>
                  <a:pt x="1532373" y="40194"/>
                </a:cubicBezTo>
                <a:cubicBezTo>
                  <a:pt x="1525674" y="41869"/>
                  <a:pt x="1518742" y="42794"/>
                  <a:pt x="1512277" y="45218"/>
                </a:cubicBezTo>
                <a:cubicBezTo>
                  <a:pt x="1475669" y="58946"/>
                  <a:pt x="1507611" y="51970"/>
                  <a:pt x="1477107" y="60290"/>
                </a:cubicBezTo>
                <a:cubicBezTo>
                  <a:pt x="1463784" y="63924"/>
                  <a:pt x="1450312" y="66989"/>
                  <a:pt x="1436914" y="70339"/>
                </a:cubicBezTo>
                <a:cubicBezTo>
                  <a:pt x="1430215" y="72014"/>
                  <a:pt x="1423368" y="73179"/>
                  <a:pt x="1416817" y="75363"/>
                </a:cubicBezTo>
                <a:lnTo>
                  <a:pt x="1386672" y="85411"/>
                </a:lnTo>
                <a:cubicBezTo>
                  <a:pt x="1381648" y="87086"/>
                  <a:pt x="1376738" y="89151"/>
                  <a:pt x="1371600" y="90435"/>
                </a:cubicBezTo>
                <a:lnTo>
                  <a:pt x="1331406" y="100484"/>
                </a:lnTo>
                <a:cubicBezTo>
                  <a:pt x="1324707" y="102159"/>
                  <a:pt x="1318121" y="104373"/>
                  <a:pt x="1311310" y="105508"/>
                </a:cubicBezTo>
                <a:lnTo>
                  <a:pt x="1281164" y="110532"/>
                </a:lnTo>
                <a:cubicBezTo>
                  <a:pt x="1245007" y="122584"/>
                  <a:pt x="1290181" y="107955"/>
                  <a:pt x="1245995" y="120580"/>
                </a:cubicBezTo>
                <a:cubicBezTo>
                  <a:pt x="1240903" y="122035"/>
                  <a:pt x="1235947" y="123930"/>
                  <a:pt x="1230923" y="125605"/>
                </a:cubicBezTo>
                <a:cubicBezTo>
                  <a:pt x="1210826" y="123930"/>
                  <a:pt x="1190689" y="122691"/>
                  <a:pt x="1170633" y="120580"/>
                </a:cubicBezTo>
                <a:cubicBezTo>
                  <a:pt x="1133201" y="116640"/>
                  <a:pt x="1142610" y="116226"/>
                  <a:pt x="1110342" y="110532"/>
                </a:cubicBezTo>
                <a:cubicBezTo>
                  <a:pt x="1059380" y="101539"/>
                  <a:pt x="1058010" y="101621"/>
                  <a:pt x="1014883" y="95459"/>
                </a:cubicBezTo>
                <a:lnTo>
                  <a:pt x="643094" y="105508"/>
                </a:lnTo>
                <a:cubicBezTo>
                  <a:pt x="633535" y="105871"/>
                  <a:pt x="579191" y="120378"/>
                  <a:pt x="577780" y="120580"/>
                </a:cubicBezTo>
                <a:lnTo>
                  <a:pt x="507441" y="130629"/>
                </a:lnTo>
                <a:cubicBezTo>
                  <a:pt x="497393" y="133978"/>
                  <a:pt x="487572" y="138108"/>
                  <a:pt x="477296" y="140677"/>
                </a:cubicBezTo>
                <a:cubicBezTo>
                  <a:pt x="470597" y="142352"/>
                  <a:pt x="463814" y="143717"/>
                  <a:pt x="457200" y="145701"/>
                </a:cubicBezTo>
                <a:cubicBezTo>
                  <a:pt x="441982" y="150267"/>
                  <a:pt x="427055" y="155750"/>
                  <a:pt x="411982" y="160774"/>
                </a:cubicBezTo>
                <a:cubicBezTo>
                  <a:pt x="406958" y="162449"/>
                  <a:pt x="402048" y="164514"/>
                  <a:pt x="396910" y="165798"/>
                </a:cubicBezTo>
                <a:cubicBezTo>
                  <a:pt x="334099" y="181500"/>
                  <a:pt x="412184" y="161434"/>
                  <a:pt x="361740" y="175846"/>
                </a:cubicBezTo>
                <a:cubicBezTo>
                  <a:pt x="308595" y="191030"/>
                  <a:pt x="383129" y="167042"/>
                  <a:pt x="311499" y="190919"/>
                </a:cubicBezTo>
                <a:lnTo>
                  <a:pt x="296426" y="195943"/>
                </a:lnTo>
                <a:cubicBezTo>
                  <a:pt x="291402" y="197618"/>
                  <a:pt x="286491" y="199683"/>
                  <a:pt x="281353" y="200967"/>
                </a:cubicBezTo>
                <a:cubicBezTo>
                  <a:pt x="274909" y="202578"/>
                  <a:pt x="253395" y="207410"/>
                  <a:pt x="246184" y="211016"/>
                </a:cubicBezTo>
                <a:cubicBezTo>
                  <a:pt x="240783" y="213716"/>
                  <a:pt x="236630" y="218612"/>
                  <a:pt x="231112" y="221064"/>
                </a:cubicBezTo>
                <a:cubicBezTo>
                  <a:pt x="221433" y="225366"/>
                  <a:pt x="210441" y="226375"/>
                  <a:pt x="200967" y="231112"/>
                </a:cubicBezTo>
                <a:cubicBezTo>
                  <a:pt x="134330" y="264432"/>
                  <a:pt x="217535" y="224012"/>
                  <a:pt x="165797" y="246185"/>
                </a:cubicBezTo>
                <a:cubicBezTo>
                  <a:pt x="122338" y="264810"/>
                  <a:pt x="165977" y="249475"/>
                  <a:pt x="130628" y="261257"/>
                </a:cubicBezTo>
                <a:cubicBezTo>
                  <a:pt x="123929" y="266281"/>
                  <a:pt x="117802" y="272175"/>
                  <a:pt x="110532" y="276330"/>
                </a:cubicBezTo>
                <a:cubicBezTo>
                  <a:pt x="105934" y="278958"/>
                  <a:pt x="99866" y="278416"/>
                  <a:pt x="95459" y="281354"/>
                </a:cubicBezTo>
                <a:cubicBezTo>
                  <a:pt x="89547" y="285295"/>
                  <a:pt x="85844" y="291877"/>
                  <a:pt x="80386" y="296426"/>
                </a:cubicBezTo>
                <a:cubicBezTo>
                  <a:pt x="38417" y="331400"/>
                  <a:pt x="94277" y="277514"/>
                  <a:pt x="50241" y="321547"/>
                </a:cubicBezTo>
                <a:cubicBezTo>
                  <a:pt x="46892" y="331595"/>
                  <a:pt x="42762" y="341416"/>
                  <a:pt x="40193" y="351692"/>
                </a:cubicBezTo>
                <a:cubicBezTo>
                  <a:pt x="22767" y="421401"/>
                  <a:pt x="49300" y="313909"/>
                  <a:pt x="30145" y="396910"/>
                </a:cubicBezTo>
                <a:cubicBezTo>
                  <a:pt x="27040" y="410366"/>
                  <a:pt x="23446" y="423705"/>
                  <a:pt x="20096" y="437103"/>
                </a:cubicBezTo>
                <a:cubicBezTo>
                  <a:pt x="18421" y="443802"/>
                  <a:pt x="17255" y="450649"/>
                  <a:pt x="15072" y="457200"/>
                </a:cubicBezTo>
                <a:cubicBezTo>
                  <a:pt x="13397" y="462224"/>
                  <a:pt x="11332" y="467135"/>
                  <a:pt x="10048" y="472273"/>
                </a:cubicBezTo>
                <a:cubicBezTo>
                  <a:pt x="4294" y="495290"/>
                  <a:pt x="3051" y="513181"/>
                  <a:pt x="0" y="537587"/>
                </a:cubicBezTo>
                <a:cubicBezTo>
                  <a:pt x="1675" y="569407"/>
                  <a:pt x="2139" y="601313"/>
                  <a:pt x="5024" y="633046"/>
                </a:cubicBezTo>
                <a:cubicBezTo>
                  <a:pt x="6427" y="648482"/>
                  <a:pt x="13415" y="649830"/>
                  <a:pt x="20096" y="663191"/>
                </a:cubicBezTo>
                <a:cubicBezTo>
                  <a:pt x="30794" y="684585"/>
                  <a:pt x="17893" y="673181"/>
                  <a:pt x="35169" y="693336"/>
                </a:cubicBezTo>
                <a:cubicBezTo>
                  <a:pt x="41334" y="700529"/>
                  <a:pt x="50011" y="705550"/>
                  <a:pt x="55266" y="713433"/>
                </a:cubicBezTo>
                <a:cubicBezTo>
                  <a:pt x="58615" y="718457"/>
                  <a:pt x="61448" y="723867"/>
                  <a:pt x="65314" y="728506"/>
                </a:cubicBezTo>
                <a:cubicBezTo>
                  <a:pt x="72275" y="736859"/>
                  <a:pt x="84996" y="748976"/>
                  <a:pt x="95459" y="753626"/>
                </a:cubicBezTo>
                <a:cubicBezTo>
                  <a:pt x="105138" y="757928"/>
                  <a:pt x="115556" y="760325"/>
                  <a:pt x="125604" y="763675"/>
                </a:cubicBezTo>
                <a:cubicBezTo>
                  <a:pt x="161722" y="775715"/>
                  <a:pt x="116641" y="761114"/>
                  <a:pt x="160773" y="773723"/>
                </a:cubicBezTo>
                <a:cubicBezTo>
                  <a:pt x="165865" y="775178"/>
                  <a:pt x="170822" y="777072"/>
                  <a:pt x="175846" y="778747"/>
                </a:cubicBezTo>
                <a:cubicBezTo>
                  <a:pt x="185894" y="775398"/>
                  <a:pt x="197178" y="774574"/>
                  <a:pt x="205991" y="768699"/>
                </a:cubicBezTo>
                <a:cubicBezTo>
                  <a:pt x="229875" y="752776"/>
                  <a:pt x="215336" y="760559"/>
                  <a:pt x="251208" y="748602"/>
                </a:cubicBezTo>
                <a:lnTo>
                  <a:pt x="266281" y="743578"/>
                </a:lnTo>
                <a:cubicBezTo>
                  <a:pt x="271305" y="741903"/>
                  <a:pt x="276057" y="738554"/>
                  <a:pt x="281353" y="738554"/>
                </a:cubicBezTo>
                <a:lnTo>
                  <a:pt x="331595" y="738554"/>
                </a:lnTo>
                <a:lnTo>
                  <a:pt x="266281" y="728506"/>
                </a:lnTo>
                <a:close/>
              </a:path>
            </a:pathLst>
          </a:custGeom>
          <a:pattFill prst="dkUpDiag">
            <a:fgClr>
              <a:schemeClr val="bg1">
                <a:lumMod val="50000"/>
              </a:schemeClr>
            </a:fgClr>
            <a:bgClr>
              <a:schemeClr val="bg1"/>
            </a:bgClr>
          </a:patt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37" name="Arc 136"/>
          <p:cNvSpPr/>
          <p:nvPr/>
        </p:nvSpPr>
        <p:spPr>
          <a:xfrm rot="2208265">
            <a:off x="4640263" y="1897063"/>
            <a:ext cx="1296987" cy="822325"/>
          </a:xfrm>
          <a:prstGeom prst="arc">
            <a:avLst>
              <a:gd name="adj1" fmla="val 10601353"/>
              <a:gd name="adj2" fmla="val 13284285"/>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sp>
        <p:nvSpPr>
          <p:cNvPr id="69636" name="TextBox 131"/>
          <p:cNvSpPr txBox="1">
            <a:spLocks noChangeArrowheads="1"/>
          </p:cNvSpPr>
          <p:nvPr/>
        </p:nvSpPr>
        <p:spPr bwMode="auto">
          <a:xfrm rot="2407101">
            <a:off x="3990975" y="6089650"/>
            <a:ext cx="800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000" b="1">
                <a:solidFill>
                  <a:srgbClr val="7F7F7F"/>
                </a:solidFill>
                <a:ea typeface="ＭＳ Ｐゴシック" pitchFamily="34" charset="-128"/>
                <a:cs typeface="Arial" pitchFamily="34" charset="0"/>
              </a:rPr>
              <a:t>To Sutton</a:t>
            </a:r>
          </a:p>
        </p:txBody>
      </p:sp>
      <p:sp>
        <p:nvSpPr>
          <p:cNvPr id="23" name="Oval 22"/>
          <p:cNvSpPr/>
          <p:nvPr/>
        </p:nvSpPr>
        <p:spPr>
          <a:xfrm>
            <a:off x="3255963" y="2081213"/>
            <a:ext cx="1655762" cy="1585912"/>
          </a:xfrm>
          <a:prstGeom prst="ellipse">
            <a:avLst/>
          </a:prstGeom>
          <a:pattFill prst="pct60">
            <a:fgClr>
              <a:schemeClr val="accent6">
                <a:lumMod val="75000"/>
              </a:schemeClr>
            </a:fgClr>
            <a:bgClr>
              <a:schemeClr val="bg1"/>
            </a:bgClr>
          </a:patt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8" name="Arc 7"/>
          <p:cNvSpPr/>
          <p:nvPr/>
        </p:nvSpPr>
        <p:spPr>
          <a:xfrm rot="12816693">
            <a:off x="3862388" y="2427288"/>
            <a:ext cx="3054350" cy="2536825"/>
          </a:xfrm>
          <a:prstGeom prst="arc">
            <a:avLst>
              <a:gd name="adj1" fmla="val 15955818"/>
              <a:gd name="adj2" fmla="val 21561757"/>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cxnSp>
        <p:nvCxnSpPr>
          <p:cNvPr id="10" name="Straight Connector 9"/>
          <p:cNvCxnSpPr>
            <a:stCxn id="8" idx="0"/>
          </p:cNvCxnSpPr>
          <p:nvPr/>
        </p:nvCxnSpPr>
        <p:spPr>
          <a:xfrm>
            <a:off x="4764088" y="4799013"/>
            <a:ext cx="1692275" cy="1062037"/>
          </a:xfrm>
          <a:prstGeom prst="line">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227513" y="4314825"/>
            <a:ext cx="144462" cy="142875"/>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9" name="Oval 18"/>
          <p:cNvSpPr/>
          <p:nvPr/>
        </p:nvSpPr>
        <p:spPr>
          <a:xfrm>
            <a:off x="5060950" y="4975225"/>
            <a:ext cx="144463" cy="14446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20" name="Oval 19"/>
          <p:cNvSpPr/>
          <p:nvPr/>
        </p:nvSpPr>
        <p:spPr>
          <a:xfrm>
            <a:off x="5946775" y="5524500"/>
            <a:ext cx="144463" cy="144463"/>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cxnSp>
        <p:nvCxnSpPr>
          <p:cNvPr id="28" name="Straight Arrow Connector 27"/>
          <p:cNvCxnSpPr/>
          <p:nvPr/>
        </p:nvCxnSpPr>
        <p:spPr>
          <a:xfrm flipH="1" flipV="1">
            <a:off x="2600325" y="1219200"/>
            <a:ext cx="1397000" cy="1566863"/>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11788" y="3667125"/>
            <a:ext cx="4762" cy="70485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057525" y="2859088"/>
            <a:ext cx="735013" cy="884237"/>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rot="18467952">
            <a:off x="3617119" y="2866231"/>
            <a:ext cx="554038" cy="415925"/>
          </a:xfrm>
          <a:prstGeom prst="arc">
            <a:avLst>
              <a:gd name="adj1" fmla="val 17324268"/>
              <a:gd name="adj2" fmla="val 706221"/>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cxnSp>
        <p:nvCxnSpPr>
          <p:cNvPr id="66" name="Straight Connector 65"/>
          <p:cNvCxnSpPr>
            <a:stCxn id="17" idx="5"/>
          </p:cNvCxnSpPr>
          <p:nvPr/>
        </p:nvCxnSpPr>
        <p:spPr>
          <a:xfrm>
            <a:off x="4165600" y="2946400"/>
            <a:ext cx="1244600" cy="7366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7636961">
            <a:off x="2967038" y="3170237"/>
            <a:ext cx="3054350" cy="2536825"/>
          </a:xfrm>
          <a:prstGeom prst="arc">
            <a:avLst>
              <a:gd name="adj1" fmla="val 11507461"/>
              <a:gd name="adj2" fmla="val 16351522"/>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sp>
        <p:nvSpPr>
          <p:cNvPr id="77" name="Arc 76"/>
          <p:cNvSpPr/>
          <p:nvPr/>
        </p:nvSpPr>
        <p:spPr>
          <a:xfrm rot="9335119">
            <a:off x="138113" y="2957513"/>
            <a:ext cx="2759075" cy="2535237"/>
          </a:xfrm>
          <a:prstGeom prst="arc">
            <a:avLst>
              <a:gd name="adj1" fmla="val 13860277"/>
              <a:gd name="adj2" fmla="val 1546479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cxnSp>
        <p:nvCxnSpPr>
          <p:cNvPr id="85" name="Straight Connector 84"/>
          <p:cNvCxnSpPr>
            <a:stCxn id="76" idx="5"/>
          </p:cNvCxnSpPr>
          <p:nvPr/>
        </p:nvCxnSpPr>
        <p:spPr>
          <a:xfrm>
            <a:off x="3584575" y="5640388"/>
            <a:ext cx="823913" cy="708025"/>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113213" y="4625975"/>
            <a:ext cx="903287" cy="22542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r>
              <a:rPr lang="en-GB" sz="1400" dirty="0">
                <a:solidFill>
                  <a:prstClr val="black"/>
                </a:solidFill>
                <a:latin typeface="NJFont Light" panose="020B0303020304020204" pitchFamily="34" charset="0"/>
              </a:rPr>
              <a:t>Tramlink</a:t>
            </a:r>
          </a:p>
        </p:txBody>
      </p:sp>
      <p:cxnSp>
        <p:nvCxnSpPr>
          <p:cNvPr id="104" name="Straight Connector 103"/>
          <p:cNvCxnSpPr/>
          <p:nvPr/>
        </p:nvCxnSpPr>
        <p:spPr>
          <a:xfrm flipV="1">
            <a:off x="4845050" y="906463"/>
            <a:ext cx="649288" cy="904875"/>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22" idx="0"/>
          </p:cNvCxnSpPr>
          <p:nvPr/>
        </p:nvCxnSpPr>
        <p:spPr>
          <a:xfrm flipV="1">
            <a:off x="2643188" y="1811338"/>
            <a:ext cx="2201862" cy="3057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20267314">
            <a:off x="4519613" y="1174750"/>
            <a:ext cx="3054350" cy="2536825"/>
          </a:xfrm>
          <a:prstGeom prst="arc">
            <a:avLst>
              <a:gd name="adj1" fmla="val 13796704"/>
              <a:gd name="adj2" fmla="val 1814776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sp>
        <p:nvSpPr>
          <p:cNvPr id="76" name="Oval 75"/>
          <p:cNvSpPr/>
          <p:nvPr/>
        </p:nvSpPr>
        <p:spPr>
          <a:xfrm>
            <a:off x="3462338" y="5518150"/>
            <a:ext cx="142875" cy="14287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14" name="Arc 113"/>
          <p:cNvSpPr/>
          <p:nvPr/>
        </p:nvSpPr>
        <p:spPr>
          <a:xfrm rot="2280508">
            <a:off x="1614488" y="325438"/>
            <a:ext cx="2657475" cy="3573462"/>
          </a:xfrm>
          <a:prstGeom prst="arc">
            <a:avLst>
              <a:gd name="adj1" fmla="val 17733371"/>
              <a:gd name="adj2" fmla="val 21131662"/>
            </a:avLst>
          </a:prstGeom>
          <a:ln w="381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txBody>
          <a:bodyPr lIns="91110" tIns="45570" rIns="91110" bIns="45570" anchor="ctr"/>
          <a:lstStyle/>
          <a:p>
            <a:pPr algn="ctr">
              <a:defRPr/>
            </a:pPr>
            <a:endParaRPr lang="en-GB" dirty="0">
              <a:solidFill>
                <a:prstClr val="black"/>
              </a:solidFill>
            </a:endParaRPr>
          </a:p>
        </p:txBody>
      </p:sp>
      <p:sp>
        <p:nvSpPr>
          <p:cNvPr id="17" name="Oval 16"/>
          <p:cNvSpPr/>
          <p:nvPr/>
        </p:nvSpPr>
        <p:spPr>
          <a:xfrm>
            <a:off x="3967163" y="2754313"/>
            <a:ext cx="233362" cy="22542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15" name="Oval 114"/>
          <p:cNvSpPr/>
          <p:nvPr/>
        </p:nvSpPr>
        <p:spPr>
          <a:xfrm>
            <a:off x="4386263" y="1604963"/>
            <a:ext cx="142875" cy="144462"/>
          </a:xfrm>
          <a:prstGeom prst="ellipse">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16" name="Rectangle 115"/>
          <p:cNvSpPr/>
          <p:nvPr/>
        </p:nvSpPr>
        <p:spPr>
          <a:xfrm>
            <a:off x="3538538" y="1811338"/>
            <a:ext cx="1117600" cy="225425"/>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r>
              <a:rPr lang="en-GB" sz="1400" dirty="0">
                <a:solidFill>
                  <a:prstClr val="white"/>
                </a:solidFill>
                <a:latin typeface="NJFont Light" panose="020B0303020304020204" pitchFamily="34" charset="0"/>
              </a:rPr>
              <a:t>District line</a:t>
            </a:r>
          </a:p>
        </p:txBody>
      </p:sp>
      <p:sp>
        <p:nvSpPr>
          <p:cNvPr id="117" name="Rectangle 116"/>
          <p:cNvSpPr/>
          <p:nvPr/>
        </p:nvSpPr>
        <p:spPr>
          <a:xfrm>
            <a:off x="4686300" y="3598863"/>
            <a:ext cx="1412875" cy="198437"/>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r>
              <a:rPr lang="en-GB" sz="1400" dirty="0">
                <a:solidFill>
                  <a:prstClr val="white"/>
                </a:solidFill>
                <a:latin typeface="NJFont Light" panose="020B0303020304020204" pitchFamily="34" charset="0"/>
              </a:rPr>
              <a:t>Bus corridors</a:t>
            </a:r>
          </a:p>
        </p:txBody>
      </p:sp>
      <p:cxnSp>
        <p:nvCxnSpPr>
          <p:cNvPr id="131" name="Straight Arrow Connector 130"/>
          <p:cNvCxnSpPr/>
          <p:nvPr/>
        </p:nvCxnSpPr>
        <p:spPr>
          <a:xfrm>
            <a:off x="4259263" y="5926138"/>
            <a:ext cx="277812" cy="242887"/>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662" name="TextBox 133"/>
          <p:cNvSpPr txBox="1">
            <a:spLocks noChangeArrowheads="1"/>
          </p:cNvSpPr>
          <p:nvPr/>
        </p:nvSpPr>
        <p:spPr bwMode="auto">
          <a:xfrm rot="-3413188">
            <a:off x="4621213" y="1076325"/>
            <a:ext cx="1011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000" b="1">
                <a:solidFill>
                  <a:srgbClr val="7F7F7F"/>
                </a:solidFill>
                <a:ea typeface="ＭＳ Ｐゴシック" pitchFamily="34" charset="-128"/>
                <a:cs typeface="Arial" pitchFamily="34" charset="0"/>
              </a:rPr>
              <a:t>To Waterloo</a:t>
            </a:r>
          </a:p>
        </p:txBody>
      </p:sp>
      <p:cxnSp>
        <p:nvCxnSpPr>
          <p:cNvPr id="135" name="Straight Arrow Connector 134"/>
          <p:cNvCxnSpPr/>
          <p:nvPr/>
        </p:nvCxnSpPr>
        <p:spPr>
          <a:xfrm flipV="1">
            <a:off x="4879975" y="928688"/>
            <a:ext cx="277813" cy="395287"/>
          </a:xfrm>
          <a:prstGeom prst="straightConnector1">
            <a:avLst/>
          </a:prstGeom>
          <a:ln w="2222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180013" y="1811338"/>
            <a:ext cx="560387" cy="73025"/>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9665" name="Group 35"/>
          <p:cNvGrpSpPr>
            <a:grpSpLocks/>
          </p:cNvGrpSpPr>
          <p:nvPr/>
        </p:nvGrpSpPr>
        <p:grpSpPr bwMode="auto">
          <a:xfrm>
            <a:off x="6423025" y="1058863"/>
            <a:ext cx="2505075" cy="3036887"/>
            <a:chOff x="6451606" y="2907003"/>
            <a:chExt cx="2504990" cy="3036111"/>
          </a:xfrm>
        </p:grpSpPr>
        <p:sp>
          <p:nvSpPr>
            <p:cNvPr id="120" name="Oval 119"/>
            <p:cNvSpPr/>
            <p:nvPr/>
          </p:nvSpPr>
          <p:spPr>
            <a:xfrm>
              <a:off x="6604001" y="4782949"/>
              <a:ext cx="234942" cy="225367"/>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21" name="Oval 120"/>
            <p:cNvSpPr/>
            <p:nvPr/>
          </p:nvSpPr>
          <p:spPr>
            <a:xfrm>
              <a:off x="6650037" y="5154329"/>
              <a:ext cx="142870" cy="144425"/>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22" name="Oval 121"/>
            <p:cNvSpPr/>
            <p:nvPr/>
          </p:nvSpPr>
          <p:spPr>
            <a:xfrm>
              <a:off x="6650037" y="5417786"/>
              <a:ext cx="142870" cy="144425"/>
            </a:xfrm>
            <a:prstGeom prst="ellipse">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23" name="Oval 122"/>
            <p:cNvSpPr/>
            <p:nvPr/>
          </p:nvSpPr>
          <p:spPr>
            <a:xfrm>
              <a:off x="6650037" y="5701876"/>
              <a:ext cx="142870" cy="144426"/>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cxnSp>
          <p:nvCxnSpPr>
            <p:cNvPr id="140" name="Straight Connector 139"/>
            <p:cNvCxnSpPr/>
            <p:nvPr/>
          </p:nvCxnSpPr>
          <p:spPr>
            <a:xfrm flipV="1">
              <a:off x="6530978" y="3367260"/>
              <a:ext cx="3127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6530978" y="4590910"/>
              <a:ext cx="31431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6510342" y="3987814"/>
              <a:ext cx="31272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510342" y="4257620"/>
              <a:ext cx="31272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523042" y="3660872"/>
              <a:ext cx="312726" cy="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686" name="TextBox 146"/>
            <p:cNvSpPr txBox="1">
              <a:spLocks noChangeArrowheads="1"/>
            </p:cNvSpPr>
            <p:nvPr/>
          </p:nvSpPr>
          <p:spPr bwMode="auto">
            <a:xfrm>
              <a:off x="6835768" y="3235531"/>
              <a:ext cx="2120828" cy="270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Crossrail 2 route</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National rail</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Tramlink</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District line</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Bus corridors</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Crossrail 2 station</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Connecting rail station</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Connecting District line station</a:t>
              </a:r>
            </a:p>
            <a:p>
              <a:pPr eaLnBrk="1" fontAlgn="base" hangingPunct="1">
                <a:spcBef>
                  <a:spcPct val="0"/>
                </a:spcBef>
                <a:spcAft>
                  <a:spcPct val="0"/>
                </a:spcAft>
                <a:buFontTx/>
                <a:buNone/>
              </a:pPr>
              <a:endParaRPr lang="en-GB" altLang="en-US" sz="1000">
                <a:solidFill>
                  <a:srgbClr val="000000"/>
                </a:solidFill>
                <a:latin typeface="Arial" pitchFamily="34" charset="0"/>
                <a:ea typeface="ＭＳ Ｐゴシック" pitchFamily="34" charset="-128"/>
                <a:cs typeface="Arial" pitchFamily="34" charset="0"/>
              </a:endParaRPr>
            </a:p>
            <a:p>
              <a:pPr eaLnBrk="1" fontAlgn="base" hangingPunct="1">
                <a:spcBef>
                  <a:spcPct val="0"/>
                </a:spcBef>
                <a:spcAft>
                  <a:spcPct val="0"/>
                </a:spcAft>
                <a:buFontTx/>
                <a:buNone/>
              </a:pPr>
              <a:r>
                <a:rPr lang="en-GB" altLang="en-US" sz="1000">
                  <a:solidFill>
                    <a:srgbClr val="000000"/>
                  </a:solidFill>
                  <a:latin typeface="Arial" pitchFamily="34" charset="0"/>
                  <a:ea typeface="ＭＳ Ｐゴシック" pitchFamily="34" charset="-128"/>
                  <a:cs typeface="Arial" pitchFamily="34" charset="0"/>
                </a:rPr>
                <a:t>Connecting Tramlink stop</a:t>
              </a:r>
            </a:p>
          </p:txBody>
        </p:sp>
        <p:sp>
          <p:nvSpPr>
            <p:cNvPr id="69687" name="TextBox 163"/>
            <p:cNvSpPr txBox="1">
              <a:spLocks noChangeArrowheads="1"/>
            </p:cNvSpPr>
            <p:nvPr/>
          </p:nvSpPr>
          <p:spPr bwMode="auto">
            <a:xfrm>
              <a:off x="6451606" y="2907003"/>
              <a:ext cx="641328" cy="33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600" b="1">
                  <a:solidFill>
                    <a:srgbClr val="000000"/>
                  </a:solidFill>
                  <a:latin typeface="NJFont Light" pitchFamily="34" charset="0"/>
                  <a:ea typeface="ＭＳ Ｐゴシック" pitchFamily="34" charset="-128"/>
                  <a:cs typeface="Arial" pitchFamily="34" charset="0"/>
                </a:rPr>
                <a:t>Key</a:t>
              </a:r>
            </a:p>
          </p:txBody>
        </p:sp>
      </p:grpSp>
      <p:sp>
        <p:nvSpPr>
          <p:cNvPr id="180" name="Rectangle 179"/>
          <p:cNvSpPr/>
          <p:nvPr/>
        </p:nvSpPr>
        <p:spPr>
          <a:xfrm>
            <a:off x="3276600" y="2501900"/>
            <a:ext cx="5715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5851" tIns="17940" rIns="35851" bIns="17940" anchor="ctr"/>
          <a:lstStyle/>
          <a:p>
            <a:pPr algn="ctr">
              <a:defRPr/>
            </a:pPr>
            <a:r>
              <a:rPr lang="en-GB" sz="1600" b="1" dirty="0">
                <a:solidFill>
                  <a:srgbClr val="3333CC"/>
                </a:solidFill>
              </a:rPr>
              <a:t>1km</a:t>
            </a:r>
          </a:p>
        </p:txBody>
      </p:sp>
      <p:cxnSp>
        <p:nvCxnSpPr>
          <p:cNvPr id="181" name="Straight Arrow Connector 180"/>
          <p:cNvCxnSpPr>
            <a:stCxn id="17" idx="2"/>
            <a:endCxn id="23" idx="2"/>
          </p:cNvCxnSpPr>
          <p:nvPr/>
        </p:nvCxnSpPr>
        <p:spPr>
          <a:xfrm flipH="1">
            <a:off x="3255963" y="2867025"/>
            <a:ext cx="711200" cy="7938"/>
          </a:xfrm>
          <a:prstGeom prst="straightConnector1">
            <a:avLst/>
          </a:prstGeom>
          <a:ln w="44450">
            <a:solidFill>
              <a:srgbClr val="3333CC"/>
            </a:solidFill>
            <a:tailEnd type="triangle"/>
          </a:ln>
        </p:spPr>
        <p:style>
          <a:lnRef idx="1">
            <a:schemeClr val="accent1"/>
          </a:lnRef>
          <a:fillRef idx="0">
            <a:schemeClr val="accent1"/>
          </a:fillRef>
          <a:effectRef idx="0">
            <a:schemeClr val="accent1"/>
          </a:effectRef>
          <a:fontRef idx="minor">
            <a:schemeClr val="tx1"/>
          </a:fontRef>
        </p:style>
      </p:cxnSp>
      <p:sp>
        <p:nvSpPr>
          <p:cNvPr id="69668" name="TextBox 192"/>
          <p:cNvSpPr txBox="1">
            <a:spLocks noChangeArrowheads="1"/>
          </p:cNvSpPr>
          <p:nvPr/>
        </p:nvSpPr>
        <p:spPr bwMode="auto">
          <a:xfrm>
            <a:off x="192088" y="5411788"/>
            <a:ext cx="29321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600" b="1">
                <a:solidFill>
                  <a:srgbClr val="000000"/>
                </a:solidFill>
                <a:latin typeface="Arial" pitchFamily="34" charset="0"/>
                <a:ea typeface="ＭＳ Ｐゴシック" pitchFamily="34" charset="-128"/>
                <a:cs typeface="Arial" pitchFamily="34" charset="0"/>
              </a:rPr>
              <a:t>Wider Area Assessment  </a:t>
            </a:r>
            <a:r>
              <a:rPr lang="en-GB" altLang="en-US" sz="1400">
                <a:solidFill>
                  <a:srgbClr val="000000"/>
                </a:solidFill>
                <a:latin typeface="Arial" pitchFamily="34" charset="0"/>
                <a:ea typeface="ＭＳ Ｐゴシック" pitchFamily="34" charset="-128"/>
                <a:cs typeface="Arial" pitchFamily="34" charset="0"/>
              </a:rPr>
              <a:t>[including property market areas; bus corridors; wider area intensification]</a:t>
            </a:r>
          </a:p>
        </p:txBody>
      </p:sp>
      <p:cxnSp>
        <p:nvCxnSpPr>
          <p:cNvPr id="201" name="Straight Arrow Connector 200"/>
          <p:cNvCxnSpPr>
            <a:stCxn id="69672" idx="1"/>
            <a:endCxn id="76" idx="6"/>
          </p:cNvCxnSpPr>
          <p:nvPr/>
        </p:nvCxnSpPr>
        <p:spPr>
          <a:xfrm flipH="1">
            <a:off x="3605213" y="5226050"/>
            <a:ext cx="3082925" cy="363538"/>
          </a:xfrm>
          <a:prstGeom prst="straightConnector1">
            <a:avLst/>
          </a:prstGeom>
          <a:ln w="317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69672" idx="1"/>
            <a:endCxn id="19" idx="7"/>
          </p:cNvCxnSpPr>
          <p:nvPr/>
        </p:nvCxnSpPr>
        <p:spPr>
          <a:xfrm flipH="1" flipV="1">
            <a:off x="5184775" y="4995863"/>
            <a:ext cx="1503363" cy="230187"/>
          </a:xfrm>
          <a:prstGeom prst="straightConnector1">
            <a:avLst/>
          </a:prstGeom>
          <a:ln w="317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69672" idx="1"/>
            <a:endCxn id="15" idx="6"/>
          </p:cNvCxnSpPr>
          <p:nvPr/>
        </p:nvCxnSpPr>
        <p:spPr>
          <a:xfrm flipH="1" flipV="1">
            <a:off x="4371975" y="4386263"/>
            <a:ext cx="2316163" cy="839787"/>
          </a:xfrm>
          <a:prstGeom prst="straightConnector1">
            <a:avLst/>
          </a:prstGeom>
          <a:ln w="3175">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69672" name="TextBox 73"/>
          <p:cNvSpPr txBox="1">
            <a:spLocks noChangeArrowheads="1"/>
          </p:cNvSpPr>
          <p:nvPr/>
        </p:nvSpPr>
        <p:spPr bwMode="auto">
          <a:xfrm>
            <a:off x="6688138" y="4933950"/>
            <a:ext cx="1770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600" b="1">
                <a:solidFill>
                  <a:srgbClr val="000000"/>
                </a:solidFill>
                <a:latin typeface="Arial" pitchFamily="34" charset="0"/>
                <a:ea typeface="ＭＳ Ｐゴシック" pitchFamily="34" charset="-128"/>
                <a:cs typeface="Arial" pitchFamily="34" charset="0"/>
              </a:rPr>
              <a:t>CR2 Connecting stations </a:t>
            </a:r>
          </a:p>
        </p:txBody>
      </p:sp>
      <p:sp>
        <p:nvSpPr>
          <p:cNvPr id="69673" name="TextBox 77"/>
          <p:cNvSpPr txBox="1">
            <a:spLocks noChangeArrowheads="1"/>
          </p:cNvSpPr>
          <p:nvPr/>
        </p:nvSpPr>
        <p:spPr bwMode="auto">
          <a:xfrm>
            <a:off x="133350" y="2857500"/>
            <a:ext cx="1789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a:solidFill>
                  <a:srgbClr val="000000"/>
                </a:solidFill>
                <a:latin typeface="NJFont Light" pitchFamily="34" charset="0"/>
                <a:ea typeface="ＭＳ Ｐゴシック" pitchFamily="34" charset="-128"/>
                <a:cs typeface="Arial" pitchFamily="34" charset="0"/>
              </a:rPr>
              <a:t> </a:t>
            </a:r>
            <a:r>
              <a:rPr lang="en-GB" altLang="en-US" sz="1800" b="1">
                <a:solidFill>
                  <a:srgbClr val="000000"/>
                </a:solidFill>
                <a:ea typeface="ＭＳ Ｐゴシック" pitchFamily="34" charset="-128"/>
                <a:cs typeface="Arial" pitchFamily="34" charset="0"/>
              </a:rPr>
              <a:t>Impact Area – </a:t>
            </a:r>
            <a:r>
              <a:rPr lang="en-GB" altLang="en-US" sz="1600" b="1">
                <a:solidFill>
                  <a:srgbClr val="000000"/>
                </a:solidFill>
                <a:ea typeface="ＭＳ Ｐゴシック" pitchFamily="34" charset="-128"/>
                <a:cs typeface="Arial" pitchFamily="34" charset="0"/>
              </a:rPr>
              <a:t>1km from Crossrail 2 stations</a:t>
            </a:r>
          </a:p>
        </p:txBody>
      </p:sp>
      <p:cxnSp>
        <p:nvCxnSpPr>
          <p:cNvPr id="84" name="Straight Arrow Connector 83"/>
          <p:cNvCxnSpPr>
            <a:stCxn id="69673" idx="3"/>
          </p:cNvCxnSpPr>
          <p:nvPr/>
        </p:nvCxnSpPr>
        <p:spPr>
          <a:xfrm flipV="1">
            <a:off x="1922463" y="3048000"/>
            <a:ext cx="1373187" cy="363538"/>
          </a:xfrm>
          <a:prstGeom prst="straightConnector1">
            <a:avLst/>
          </a:prstGeom>
          <a:ln w="3175">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9668" idx="3"/>
            <a:endCxn id="190" idx="98"/>
          </p:cNvCxnSpPr>
          <p:nvPr/>
        </p:nvCxnSpPr>
        <p:spPr>
          <a:xfrm flipV="1">
            <a:off x="3124200" y="4335463"/>
            <a:ext cx="473075" cy="1568450"/>
          </a:xfrm>
          <a:prstGeom prst="straightConnector1">
            <a:avLst/>
          </a:prstGeom>
          <a:ln w="3175">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69676" name="Rectangle 67"/>
          <p:cNvSpPr>
            <a:spLocks noChangeArrowheads="1"/>
          </p:cNvSpPr>
          <p:nvPr/>
        </p:nvSpPr>
        <p:spPr bwMode="auto">
          <a:xfrm>
            <a:off x="207963" y="277813"/>
            <a:ext cx="8429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lstStyle>
            <a:lvl1pPr defTabSz="454025" eaLnBrk="0" hangingPunct="0">
              <a:spcBef>
                <a:spcPct val="20000"/>
              </a:spcBef>
              <a:buFont typeface="Arial" pitchFamily="34" charset="0"/>
              <a:buChar char="•"/>
              <a:defRPr sz="3200">
                <a:solidFill>
                  <a:schemeClr val="tx1"/>
                </a:solidFill>
                <a:latin typeface="Calibri" pitchFamily="34" charset="0"/>
              </a:defRPr>
            </a:lvl1pPr>
            <a:lvl2pPr marL="742950" indent="-285750" defTabSz="454025" eaLnBrk="0" hangingPunct="0">
              <a:spcBef>
                <a:spcPct val="20000"/>
              </a:spcBef>
              <a:buFont typeface="Arial" pitchFamily="34" charset="0"/>
              <a:buChar char="–"/>
              <a:defRPr sz="2800">
                <a:solidFill>
                  <a:schemeClr val="tx1"/>
                </a:solidFill>
                <a:latin typeface="Calibri" pitchFamily="34" charset="0"/>
              </a:defRPr>
            </a:lvl2pPr>
            <a:lvl3pPr marL="1143000" indent="-228600" defTabSz="454025" eaLnBrk="0" hangingPunct="0">
              <a:spcBef>
                <a:spcPct val="20000"/>
              </a:spcBef>
              <a:buFont typeface="Arial" pitchFamily="34" charset="0"/>
              <a:buChar char="•"/>
              <a:defRPr sz="2400">
                <a:solidFill>
                  <a:schemeClr val="tx1"/>
                </a:solidFill>
                <a:latin typeface="Calibri" pitchFamily="34" charset="0"/>
              </a:defRPr>
            </a:lvl3pPr>
            <a:lvl4pPr marL="1600200" indent="-228600" defTabSz="454025" eaLnBrk="0" hangingPunct="0">
              <a:spcBef>
                <a:spcPct val="20000"/>
              </a:spcBef>
              <a:buFont typeface="Arial" pitchFamily="34" charset="0"/>
              <a:buChar char="–"/>
              <a:defRPr sz="2000">
                <a:solidFill>
                  <a:schemeClr val="tx1"/>
                </a:solidFill>
                <a:latin typeface="Calibri" pitchFamily="34" charset="0"/>
              </a:defRPr>
            </a:lvl4pPr>
            <a:lvl5pPr marL="2057400" indent="-228600" defTabSz="454025" eaLnBrk="0" hangingPunct="0">
              <a:spcBef>
                <a:spcPct val="20000"/>
              </a:spcBef>
              <a:buFont typeface="Arial" pitchFamily="34" charset="0"/>
              <a:buChar char="»"/>
              <a:defRPr sz="2000">
                <a:solidFill>
                  <a:schemeClr val="tx1"/>
                </a:solidFill>
                <a:latin typeface="Calibri" pitchFamily="34" charset="0"/>
              </a:defRPr>
            </a:lvl5pPr>
            <a:lvl6pPr marL="2514600" indent="-228600" defTabSz="4540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40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40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40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GB" altLang="en-US" sz="2400">
                <a:solidFill>
                  <a:srgbClr val="0019A8"/>
                </a:solidFill>
                <a:latin typeface="NJFont Light" pitchFamily="34" charset="0"/>
                <a:ea typeface="ＭＳ Ｐゴシック" pitchFamily="34" charset="-128"/>
                <a:cs typeface="Arial" pitchFamily="34" charset="0"/>
              </a:rPr>
              <a:t>Identifying development opportunities around Crossrail 2 stations</a:t>
            </a:r>
          </a:p>
        </p:txBody>
      </p:sp>
    </p:spTree>
    <p:extLst>
      <p:ext uri="{BB962C8B-B14F-4D97-AF65-F5344CB8AC3E}">
        <p14:creationId xmlns:p14="http://schemas.microsoft.com/office/powerpoint/2010/main" val="201236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75B8BE30-3921-4A5A-9D70-A7D8EAD6219A}" type="slidenum">
              <a:rPr lang="en-GB" altLang="en-US" sz="1200" smtClean="0">
                <a:solidFill>
                  <a:srgbClr val="868F98"/>
                </a:solidFill>
              </a:rPr>
              <a:pPr eaLnBrk="1" hangingPunct="1">
                <a:spcBef>
                  <a:spcPct val="0"/>
                </a:spcBef>
                <a:buFontTx/>
                <a:buNone/>
              </a:pPr>
              <a:t>3</a:t>
            </a:fld>
            <a:endParaRPr lang="en-GB" altLang="en-US" sz="1200" smtClean="0">
              <a:solidFill>
                <a:srgbClr val="868F98"/>
              </a:solidFill>
            </a:endParaRPr>
          </a:p>
        </p:txBody>
      </p:sp>
      <p:sp>
        <p:nvSpPr>
          <p:cNvPr id="70659" name="Rounded Rectangle 4"/>
          <p:cNvSpPr>
            <a:spLocks noChangeArrowheads="1"/>
          </p:cNvSpPr>
          <p:nvPr/>
        </p:nvSpPr>
        <p:spPr bwMode="auto">
          <a:xfrm>
            <a:off x="250825" y="2133600"/>
            <a:ext cx="1912938" cy="2141538"/>
          </a:xfrm>
          <a:prstGeom prst="roundRect">
            <a:avLst>
              <a:gd name="adj" fmla="val 16667"/>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nchor="ct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algn="ctr" fontAlgn="base">
              <a:spcBef>
                <a:spcPct val="0"/>
              </a:spcBef>
              <a:spcAft>
                <a:spcPct val="0"/>
              </a:spcAft>
              <a:buFontTx/>
              <a:buNone/>
            </a:pPr>
            <a:r>
              <a:rPr lang="en-US" altLang="en-US" sz="1800">
                <a:solidFill>
                  <a:srgbClr val="FFFFFF"/>
                </a:solidFill>
                <a:latin typeface="NJFont Light" pitchFamily="34" charset="0"/>
              </a:rPr>
              <a:t>Transport benefits</a:t>
            </a:r>
          </a:p>
          <a:p>
            <a:pPr algn="ctr" fontAlgn="base">
              <a:spcBef>
                <a:spcPct val="0"/>
              </a:spcBef>
              <a:spcAft>
                <a:spcPct val="0"/>
              </a:spcAft>
              <a:buFontTx/>
              <a:buNone/>
            </a:pPr>
            <a:endParaRPr lang="en-US" altLang="en-US" sz="1800">
              <a:solidFill>
                <a:srgbClr val="FFFFFF"/>
              </a:solidFill>
              <a:latin typeface="NJFont Light" pitchFamily="34" charset="0"/>
            </a:endParaRPr>
          </a:p>
          <a:p>
            <a:pPr algn="ctr" fontAlgn="base">
              <a:spcBef>
                <a:spcPct val="0"/>
              </a:spcBef>
              <a:spcAft>
                <a:spcPct val="0"/>
              </a:spcAft>
              <a:buFontTx/>
              <a:buNone/>
            </a:pPr>
            <a:r>
              <a:rPr lang="en-US" altLang="en-US" sz="1800">
                <a:solidFill>
                  <a:srgbClr val="FFFFFF"/>
                </a:solidFill>
                <a:latin typeface="NJFont Light" pitchFamily="34" charset="0"/>
              </a:rPr>
              <a:t> (capacity, frequency, journey times)</a:t>
            </a:r>
            <a:endParaRPr lang="en-GB" altLang="en-US" sz="1800">
              <a:solidFill>
                <a:srgbClr val="FFFFFF"/>
              </a:solidFill>
              <a:latin typeface="NJFont Light" pitchFamily="34" charset="0"/>
            </a:endParaRPr>
          </a:p>
        </p:txBody>
      </p:sp>
      <p:sp>
        <p:nvSpPr>
          <p:cNvPr id="11" name="Rounded Rectangle 10"/>
          <p:cNvSpPr/>
          <p:nvPr/>
        </p:nvSpPr>
        <p:spPr bwMode="auto">
          <a:xfrm>
            <a:off x="2446338" y="2133600"/>
            <a:ext cx="1968500" cy="2146300"/>
          </a:xfrm>
          <a:prstGeom prst="roundRect">
            <a:avLst/>
          </a:prstGeom>
          <a:solidFill>
            <a:schemeClr val="bg2">
              <a:lumMod val="60000"/>
              <a:lumOff val="40000"/>
            </a:schemeClr>
          </a:solidFill>
          <a:ln w="9525" cap="flat" cmpd="sng" algn="ctr">
            <a:noFill/>
            <a:prstDash val="solid"/>
            <a:round/>
            <a:headEnd type="none" w="med" len="med"/>
            <a:tailEnd type="none" w="med" len="med"/>
          </a:ln>
          <a:effectLst/>
        </p:spPr>
        <p:txBody>
          <a:bodyPr lIns="144000" tIns="108000" rIns="144000" bIns="108000" anchor="ctr"/>
          <a:lstStyle/>
          <a:p>
            <a:pPr algn="ctr" eaLnBrk="0" fontAlgn="base" hangingPunct="0">
              <a:spcBef>
                <a:spcPct val="0"/>
              </a:spcBef>
              <a:spcAft>
                <a:spcPct val="0"/>
              </a:spcAft>
              <a:defRPr/>
            </a:pPr>
            <a:r>
              <a:rPr lang="en-US" dirty="0">
                <a:solidFill>
                  <a:srgbClr val="FFFFFF"/>
                </a:solidFill>
                <a:latin typeface="NJFont Light" panose="020B0303020304020204" pitchFamily="34" charset="0"/>
                <a:ea typeface="ＭＳ Ｐゴシック" pitchFamily="34" charset="-128"/>
                <a:cs typeface="Arial" charset="0"/>
              </a:rPr>
              <a:t>Site Identification (c.3,000)</a:t>
            </a:r>
          </a:p>
          <a:p>
            <a:pPr algn="ctr" eaLnBrk="0" fontAlgn="base" hangingPunct="0">
              <a:spcBef>
                <a:spcPct val="0"/>
              </a:spcBef>
              <a:spcAft>
                <a:spcPct val="0"/>
              </a:spcAft>
              <a:defRPr/>
            </a:pPr>
            <a:endParaRPr lang="en-US" dirty="0">
              <a:solidFill>
                <a:srgbClr val="FFFFFF"/>
              </a:solidFill>
              <a:latin typeface="NJFont Light" panose="020B0303020304020204" pitchFamily="34" charset="0"/>
              <a:ea typeface="ＭＳ Ｐゴシック" pitchFamily="34" charset="-128"/>
              <a:cs typeface="Arial" charset="0"/>
            </a:endParaRPr>
          </a:p>
          <a:p>
            <a:pPr algn="ctr" eaLnBrk="0" fontAlgn="base" hangingPunct="0">
              <a:spcBef>
                <a:spcPct val="0"/>
              </a:spcBef>
              <a:spcAft>
                <a:spcPct val="0"/>
              </a:spcAft>
              <a:defRPr/>
            </a:pPr>
            <a:r>
              <a:rPr lang="en-US" dirty="0">
                <a:solidFill>
                  <a:srgbClr val="FFFFFF"/>
                </a:solidFill>
                <a:latin typeface="NJFont Light" panose="020B0303020304020204" pitchFamily="34" charset="0"/>
                <a:ea typeface="ＭＳ Ｐゴシック" pitchFamily="34" charset="-128"/>
                <a:cs typeface="Arial" charset="0"/>
              </a:rPr>
              <a:t>(intensify existing, develop new)</a:t>
            </a:r>
            <a:endParaRPr lang="en-GB" dirty="0">
              <a:solidFill>
                <a:srgbClr val="FFFFFF"/>
              </a:solidFill>
              <a:latin typeface="NJFont Light" panose="020B0303020304020204" pitchFamily="34" charset="0"/>
              <a:ea typeface="ＭＳ Ｐゴシック" pitchFamily="34" charset="-128"/>
              <a:cs typeface="Arial" charset="0"/>
            </a:endParaRPr>
          </a:p>
        </p:txBody>
      </p:sp>
      <p:sp>
        <p:nvSpPr>
          <p:cNvPr id="12" name="Rounded Rectangle 11"/>
          <p:cNvSpPr/>
          <p:nvPr/>
        </p:nvSpPr>
        <p:spPr bwMode="auto">
          <a:xfrm>
            <a:off x="4697413" y="2133600"/>
            <a:ext cx="1968500" cy="2141538"/>
          </a:xfrm>
          <a:prstGeom prst="roundRect">
            <a:avLst/>
          </a:prstGeom>
          <a:solidFill>
            <a:schemeClr val="bg2">
              <a:lumMod val="40000"/>
              <a:lumOff val="60000"/>
            </a:schemeClr>
          </a:solidFill>
          <a:ln w="9525" cap="flat" cmpd="sng" algn="ctr">
            <a:noFill/>
            <a:prstDash val="solid"/>
            <a:round/>
            <a:headEnd type="none" w="med" len="med"/>
            <a:tailEnd type="none" w="med" len="med"/>
          </a:ln>
          <a:effectLst/>
        </p:spPr>
        <p:txBody>
          <a:bodyPr lIns="144000" tIns="108000" rIns="144000" bIns="108000" anchor="ctr"/>
          <a:lstStyle/>
          <a:p>
            <a:pPr algn="ctr" eaLnBrk="0" fontAlgn="base" hangingPunct="0">
              <a:spcBef>
                <a:spcPct val="0"/>
              </a:spcBef>
              <a:spcAft>
                <a:spcPct val="0"/>
              </a:spcAft>
              <a:defRPr/>
            </a:pPr>
            <a:r>
              <a:rPr lang="en-US" dirty="0">
                <a:solidFill>
                  <a:srgbClr val="FFFFFF"/>
                </a:solidFill>
                <a:latin typeface="NJFont Light" panose="020B0303020304020204" pitchFamily="34" charset="0"/>
                <a:ea typeface="ＭＳ Ｐゴシック" pitchFamily="34" charset="-128"/>
                <a:cs typeface="Arial" charset="0"/>
              </a:rPr>
              <a:t>Apply density assumptions / development opportunities</a:t>
            </a:r>
            <a:endParaRPr lang="en-GB" dirty="0">
              <a:solidFill>
                <a:srgbClr val="FFFFFF"/>
              </a:solidFill>
              <a:latin typeface="NJFont Light" panose="020B0303020304020204" pitchFamily="34" charset="0"/>
              <a:ea typeface="ＭＳ Ｐゴシック" pitchFamily="34" charset="-128"/>
              <a:cs typeface="Arial" charset="0"/>
            </a:endParaRPr>
          </a:p>
        </p:txBody>
      </p:sp>
      <p:sp>
        <p:nvSpPr>
          <p:cNvPr id="70662" name="Rounded Rectangle 12"/>
          <p:cNvSpPr>
            <a:spLocks noChangeArrowheads="1"/>
          </p:cNvSpPr>
          <p:nvPr/>
        </p:nvSpPr>
        <p:spPr bwMode="auto">
          <a:xfrm>
            <a:off x="6948488" y="2133600"/>
            <a:ext cx="1979612" cy="2146300"/>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144000" tIns="108000" rIns="144000" bIns="108000" anchor="ct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algn="ctr" fontAlgn="base">
              <a:spcBef>
                <a:spcPct val="0"/>
              </a:spcBef>
              <a:spcAft>
                <a:spcPct val="0"/>
              </a:spcAft>
              <a:buFontTx/>
              <a:buNone/>
            </a:pPr>
            <a:r>
              <a:rPr lang="en-US" altLang="en-US" sz="1800">
                <a:solidFill>
                  <a:srgbClr val="FFFFFF"/>
                </a:solidFill>
                <a:latin typeface="NJFont Light" pitchFamily="34" charset="0"/>
              </a:rPr>
              <a:t>Potential housing and employment uplift supported by Crossrail 2</a:t>
            </a:r>
            <a:endParaRPr lang="en-GB" altLang="en-US" sz="1800">
              <a:solidFill>
                <a:srgbClr val="FFFFFF"/>
              </a:solidFill>
              <a:latin typeface="NJFont Light" pitchFamily="34" charset="0"/>
            </a:endParaRPr>
          </a:p>
        </p:txBody>
      </p:sp>
      <p:sp>
        <p:nvSpPr>
          <p:cNvPr id="14" name="Title 1"/>
          <p:cNvSpPr>
            <a:spLocks noGrp="1"/>
          </p:cNvSpPr>
          <p:nvPr>
            <p:ph type="title"/>
          </p:nvPr>
        </p:nvSpPr>
        <p:spPr>
          <a:xfrm>
            <a:off x="539750" y="0"/>
            <a:ext cx="8064500" cy="1152525"/>
          </a:xfrm>
        </p:spPr>
        <p:txBody>
          <a:bodyPr/>
          <a:lstStyle/>
          <a:p>
            <a:pPr>
              <a:defRPr/>
            </a:pPr>
            <a:r>
              <a:rPr lang="en-GB" altLang="en-US" kern="1200" dirty="0">
                <a:ea typeface="ＭＳ Ｐゴシック" pitchFamily="34" charset="-128"/>
              </a:rPr>
              <a:t>Identifying opportunities for housing growth</a:t>
            </a:r>
          </a:p>
        </p:txBody>
      </p:sp>
      <p:sp>
        <p:nvSpPr>
          <p:cNvPr id="6" name="Right Arrow 5"/>
          <p:cNvSpPr/>
          <p:nvPr/>
        </p:nvSpPr>
        <p:spPr bwMode="auto">
          <a:xfrm>
            <a:off x="382588" y="4545013"/>
            <a:ext cx="7861300" cy="863600"/>
          </a:xfrm>
          <a:prstGeom prst="rightArrow">
            <a:avLst/>
          </a:prstGeom>
          <a:gradFill flip="none" rotWithShape="1">
            <a:gsLst>
              <a:gs pos="0">
                <a:schemeClr val="bg2"/>
              </a:gs>
              <a:gs pos="50000">
                <a:schemeClr val="bg2">
                  <a:lumMod val="40000"/>
                  <a:lumOff val="60000"/>
                </a:schemeClr>
              </a:gs>
              <a:gs pos="100000">
                <a:schemeClr val="accent2"/>
              </a:gs>
            </a:gsLst>
            <a:lin ang="0" scaled="1"/>
            <a:tileRect/>
          </a:gradFill>
          <a:ln w="9525" cap="flat" cmpd="sng" algn="ctr">
            <a:noFill/>
            <a:prstDash val="solid"/>
            <a:round/>
            <a:headEnd type="none" w="med" len="med"/>
            <a:tailEnd type="none" w="med" len="med"/>
          </a:ln>
          <a:effectLst/>
        </p:spPr>
        <p:txBody>
          <a:bodyPr lIns="144000" tIns="108000" rIns="144000" bIns="108000" anchor="ctr"/>
          <a:lstStyle/>
          <a:p>
            <a:pPr algn="ctr" eaLnBrk="0" fontAlgn="base" hangingPunct="0">
              <a:spcBef>
                <a:spcPct val="0"/>
              </a:spcBef>
              <a:spcAft>
                <a:spcPct val="0"/>
              </a:spcAft>
              <a:defRPr/>
            </a:pPr>
            <a:endParaRPr lang="en-GB" sz="2200" dirty="0">
              <a:solidFill>
                <a:srgbClr val="FFFFFF"/>
              </a:solidFill>
              <a:latin typeface="NJFont Light" panose="020B0303020304020204" pitchFamily="34" charset="0"/>
              <a:ea typeface="ＭＳ Ｐゴシック" pitchFamily="34" charset="-128"/>
              <a:cs typeface="Arial" charset="0"/>
            </a:endParaRPr>
          </a:p>
        </p:txBody>
      </p:sp>
      <p:sp>
        <p:nvSpPr>
          <p:cNvPr id="70665" name="Content Placeholder 2"/>
          <p:cNvSpPr>
            <a:spLocks noGrp="1"/>
          </p:cNvSpPr>
          <p:nvPr>
            <p:ph idx="1"/>
          </p:nvPr>
        </p:nvSpPr>
        <p:spPr>
          <a:xfrm>
            <a:off x="539750" y="1082675"/>
            <a:ext cx="8064500" cy="833438"/>
          </a:xfrm>
        </p:spPr>
        <p:txBody>
          <a:bodyPr/>
          <a:lstStyle/>
          <a:p>
            <a:pPr marL="457200" lvl="1" indent="0">
              <a:buFontTx/>
              <a:buNone/>
            </a:pPr>
            <a:r>
              <a:rPr lang="en-US" altLang="en-US" sz="2000" smtClean="0">
                <a:ea typeface="ＭＳ Ｐゴシック" pitchFamily="34" charset="-128"/>
                <a:cs typeface="ＭＳ Ｐゴシック" pitchFamily="34" charset="-128"/>
              </a:rPr>
              <a:t>Approach </a:t>
            </a:r>
            <a:r>
              <a:rPr lang="en-GB" altLang="en-US" sz="2000" smtClean="0">
                <a:ea typeface="ＭＳ Ｐゴシック" pitchFamily="34" charset="-128"/>
                <a:cs typeface="ＭＳ Ｐゴシック" pitchFamily="34" charset="-128"/>
              </a:rPr>
              <a:t>looks at what can be achieved over and above  a no Crossrail 2 scenario (do-min vs CR2) </a:t>
            </a:r>
          </a:p>
        </p:txBody>
      </p:sp>
    </p:spTree>
    <p:extLst>
      <p:ext uri="{BB962C8B-B14F-4D97-AF65-F5344CB8AC3E}">
        <p14:creationId xmlns:p14="http://schemas.microsoft.com/office/powerpoint/2010/main" val="294676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2090738" y="55563"/>
            <a:ext cx="7197725" cy="6686550"/>
            <a:chOff x="574153" y="14288"/>
            <a:chExt cx="7199041" cy="6686550"/>
          </a:xfrm>
        </p:grpSpPr>
        <p:pic>
          <p:nvPicPr>
            <p:cNvPr id="71694" name="Picture 2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36713" y="65088"/>
              <a:ext cx="5724525"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076818" y="14288"/>
              <a:ext cx="2997748" cy="795337"/>
            </a:xfrm>
            <a:prstGeom prst="ellipse">
              <a:avLst/>
            </a:prstGeom>
            <a:solidFill>
              <a:srgbClr val="DC24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7" name="Oval 6"/>
            <p:cNvSpPr/>
            <p:nvPr/>
          </p:nvSpPr>
          <p:spPr>
            <a:xfrm>
              <a:off x="4022833" y="800100"/>
              <a:ext cx="2921534" cy="1530350"/>
            </a:xfrm>
            <a:prstGeom prst="ellipse">
              <a:avLst/>
            </a:prstGeom>
            <a:solidFill>
              <a:srgbClr val="E86A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9" name="Oval 8"/>
            <p:cNvSpPr/>
            <p:nvPr/>
          </p:nvSpPr>
          <p:spPr>
            <a:xfrm>
              <a:off x="1175925" y="5711825"/>
              <a:ext cx="3067611" cy="989013"/>
            </a:xfrm>
            <a:prstGeom prst="ellipse">
              <a:avLst/>
            </a:prstGeom>
            <a:solidFill>
              <a:srgbClr val="0067C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r>
                <a:rPr lang="en-GB" b="1" dirty="0">
                  <a:solidFill>
                    <a:srgbClr val="4F81BD">
                      <a:lumMod val="75000"/>
                    </a:srgbClr>
                  </a:solidFill>
                </a:rPr>
                <a:t>                               </a:t>
              </a:r>
            </a:p>
          </p:txBody>
        </p:sp>
        <p:sp>
          <p:nvSpPr>
            <p:cNvPr id="10" name="Oval 9"/>
            <p:cNvSpPr/>
            <p:nvPr/>
          </p:nvSpPr>
          <p:spPr>
            <a:xfrm>
              <a:off x="3949795" y="2359025"/>
              <a:ext cx="2769106" cy="846138"/>
            </a:xfrm>
            <a:prstGeom prst="ellipse">
              <a:avLst/>
            </a:prstGeom>
            <a:solidFill>
              <a:srgbClr val="F1AB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11" name="Oval 10"/>
            <p:cNvSpPr/>
            <p:nvPr/>
          </p:nvSpPr>
          <p:spPr>
            <a:xfrm>
              <a:off x="1868202" y="4865688"/>
              <a:ext cx="4391828" cy="1006475"/>
            </a:xfrm>
            <a:prstGeom prst="ellipse">
              <a:avLst/>
            </a:prstGeom>
            <a:solidFill>
              <a:srgbClr val="00AF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b="1" dirty="0">
                <a:solidFill>
                  <a:srgbClr val="1F497D">
                    <a:lumMod val="60000"/>
                    <a:lumOff val="40000"/>
                  </a:srgbClr>
                </a:solidFill>
              </a:endParaRPr>
            </a:p>
          </p:txBody>
        </p:sp>
        <p:sp>
          <p:nvSpPr>
            <p:cNvPr id="71700" name="TextBox 13"/>
            <p:cNvSpPr txBox="1">
              <a:spLocks noChangeArrowheads="1"/>
            </p:cNvSpPr>
            <p:nvPr/>
          </p:nvSpPr>
          <p:spPr bwMode="auto">
            <a:xfrm>
              <a:off x="1827445" y="5910263"/>
              <a:ext cx="1592436"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SW Non-London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10,000 – 30,000 </a:t>
              </a:r>
            </a:p>
          </p:txBody>
        </p:sp>
        <p:sp>
          <p:nvSpPr>
            <p:cNvPr id="19" name="Down Arrow 18"/>
            <p:cNvSpPr/>
            <p:nvPr/>
          </p:nvSpPr>
          <p:spPr>
            <a:xfrm rot="3973715">
              <a:off x="1016374" y="5922067"/>
              <a:ext cx="233362" cy="1117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29" name="Down Arrow 28"/>
            <p:cNvSpPr/>
            <p:nvPr/>
          </p:nvSpPr>
          <p:spPr>
            <a:xfrm rot="11888223">
              <a:off x="6150472" y="74613"/>
              <a:ext cx="233405" cy="449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71703" name="TextBox 26"/>
            <p:cNvSpPr txBox="1">
              <a:spLocks noChangeArrowheads="1"/>
            </p:cNvSpPr>
            <p:nvPr/>
          </p:nvSpPr>
          <p:spPr bwMode="auto">
            <a:xfrm>
              <a:off x="6403032" y="30163"/>
              <a:ext cx="1370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 typeface="Arial" pitchFamily="34" charset="0"/>
                <a:buNone/>
              </a:pPr>
              <a:r>
                <a:rPr lang="en-GB" altLang="en-US" sz="1200">
                  <a:solidFill>
                    <a:srgbClr val="0019A8"/>
                  </a:solidFill>
                  <a:latin typeface="NJFont Medium" pitchFamily="34" charset="0"/>
                  <a:ea typeface="ＭＳ Ｐゴシック" pitchFamily="34" charset="-128"/>
                  <a:cs typeface="Arial" pitchFamily="34" charset="0"/>
                </a:rPr>
                <a:t>Including connecting areas further afield</a:t>
              </a:r>
              <a:endParaRPr lang="en-GB" altLang="en-US" sz="1200">
                <a:solidFill>
                  <a:srgbClr val="000000"/>
                </a:solidFill>
                <a:latin typeface="NJFont Light" pitchFamily="34" charset="0"/>
                <a:ea typeface="ＭＳ Ｐゴシック" pitchFamily="34" charset="-128"/>
                <a:cs typeface="Arial" pitchFamily="34" charset="0"/>
              </a:endParaRPr>
            </a:p>
          </p:txBody>
        </p:sp>
        <p:sp>
          <p:nvSpPr>
            <p:cNvPr id="8" name="Oval 7"/>
            <p:cNvSpPr/>
            <p:nvPr/>
          </p:nvSpPr>
          <p:spPr>
            <a:xfrm>
              <a:off x="2825640" y="3871913"/>
              <a:ext cx="3416925" cy="1047750"/>
            </a:xfrm>
            <a:prstGeom prst="ellipse">
              <a:avLst/>
            </a:prstGeom>
            <a:solidFill>
              <a:srgbClr val="0072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sz="1500" dirty="0">
                <a:solidFill>
                  <a:prstClr val="white"/>
                </a:solidFill>
              </a:endParaRPr>
            </a:p>
          </p:txBody>
        </p:sp>
      </p:grpSp>
      <p:sp>
        <p:nvSpPr>
          <p:cNvPr id="5" name="Oval 4"/>
          <p:cNvSpPr/>
          <p:nvPr/>
        </p:nvSpPr>
        <p:spPr>
          <a:xfrm>
            <a:off x="5111750" y="3133725"/>
            <a:ext cx="1663700" cy="757238"/>
          </a:xfrm>
          <a:prstGeom prst="ellipse">
            <a:avLst/>
          </a:prstGeom>
          <a:solidFill>
            <a:srgbClr val="FFCE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b="1" dirty="0">
              <a:solidFill>
                <a:srgbClr val="4F81BD">
                  <a:lumMod val="75000"/>
                </a:srgbClr>
              </a:solidFill>
            </a:endParaRPr>
          </a:p>
        </p:txBody>
      </p:sp>
      <p:sp>
        <p:nvSpPr>
          <p:cNvPr id="71684" name="TextBox 12"/>
          <p:cNvSpPr txBox="1">
            <a:spLocks noChangeArrowheads="1"/>
          </p:cNvSpPr>
          <p:nvPr/>
        </p:nvSpPr>
        <p:spPr bwMode="auto">
          <a:xfrm>
            <a:off x="4579938" y="4095750"/>
            <a:ext cx="1647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SW Inner 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10,000 – 20,000  </a:t>
            </a:r>
          </a:p>
        </p:txBody>
      </p:sp>
      <p:sp>
        <p:nvSpPr>
          <p:cNvPr id="71685" name="TextBox 14"/>
          <p:cNvSpPr txBox="1">
            <a:spLocks noChangeArrowheads="1"/>
          </p:cNvSpPr>
          <p:nvPr/>
        </p:nvSpPr>
        <p:spPr bwMode="auto">
          <a:xfrm>
            <a:off x="4975225" y="3219450"/>
            <a:ext cx="1381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CAZ</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5,000 - 10,000</a:t>
            </a:r>
          </a:p>
        </p:txBody>
      </p:sp>
      <p:sp>
        <p:nvSpPr>
          <p:cNvPr id="71686" name="Rectangle 15"/>
          <p:cNvSpPr>
            <a:spLocks noChangeArrowheads="1"/>
          </p:cNvSpPr>
          <p:nvPr/>
        </p:nvSpPr>
        <p:spPr bwMode="auto">
          <a:xfrm>
            <a:off x="5822950" y="2505075"/>
            <a:ext cx="1611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NE Inner 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10,000 - 15,000  </a:t>
            </a:r>
          </a:p>
        </p:txBody>
      </p:sp>
      <p:sp>
        <p:nvSpPr>
          <p:cNvPr id="71687" name="Rectangle 16"/>
          <p:cNvSpPr>
            <a:spLocks noChangeArrowheads="1"/>
          </p:cNvSpPr>
          <p:nvPr/>
        </p:nvSpPr>
        <p:spPr bwMode="auto">
          <a:xfrm>
            <a:off x="5530850" y="1189038"/>
            <a:ext cx="20875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NE Outer 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20,000 - 50,000</a:t>
            </a:r>
          </a:p>
        </p:txBody>
      </p:sp>
      <p:sp>
        <p:nvSpPr>
          <p:cNvPr id="71688" name="Rectangle 17"/>
          <p:cNvSpPr>
            <a:spLocks noChangeArrowheads="1"/>
          </p:cNvSpPr>
          <p:nvPr/>
        </p:nvSpPr>
        <p:spPr bwMode="auto">
          <a:xfrm>
            <a:off x="5743575" y="115888"/>
            <a:ext cx="17700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NE Non-London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15,000 - 45,000</a:t>
            </a:r>
          </a:p>
        </p:txBody>
      </p:sp>
      <p:sp>
        <p:nvSpPr>
          <p:cNvPr id="71689" name="TextBox 26"/>
          <p:cNvSpPr txBox="1">
            <a:spLocks noChangeArrowheads="1"/>
          </p:cNvSpPr>
          <p:nvPr/>
        </p:nvSpPr>
        <p:spPr bwMode="auto">
          <a:xfrm>
            <a:off x="3092450" y="6416675"/>
            <a:ext cx="272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 typeface="Arial" pitchFamily="34" charset="0"/>
              <a:buNone/>
            </a:pPr>
            <a:r>
              <a:rPr lang="en-GB" altLang="en-US" sz="1200">
                <a:solidFill>
                  <a:srgbClr val="0019A8"/>
                </a:solidFill>
                <a:latin typeface="NJFont Medium" pitchFamily="34" charset="0"/>
                <a:ea typeface="ＭＳ Ｐゴシック" pitchFamily="34" charset="-128"/>
                <a:cs typeface="Arial" pitchFamily="34" charset="0"/>
              </a:rPr>
              <a:t>Including connecting areas further afield</a:t>
            </a:r>
            <a:endParaRPr lang="en-GB" altLang="en-US" sz="1200">
              <a:solidFill>
                <a:srgbClr val="000000"/>
              </a:solidFill>
              <a:latin typeface="NJFont Light" pitchFamily="34" charset="0"/>
              <a:ea typeface="ＭＳ Ｐゴシック" pitchFamily="34" charset="-128"/>
              <a:cs typeface="Arial" pitchFamily="34" charset="0"/>
            </a:endParaRPr>
          </a:p>
        </p:txBody>
      </p:sp>
      <p:sp>
        <p:nvSpPr>
          <p:cNvPr id="2" name="Rectangle 1"/>
          <p:cNvSpPr/>
          <p:nvPr/>
        </p:nvSpPr>
        <p:spPr>
          <a:xfrm>
            <a:off x="1790700" y="88900"/>
            <a:ext cx="21971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0" tIns="45570" rIns="91110" bIns="45570" anchor="ctr"/>
          <a:lstStyle/>
          <a:p>
            <a:pPr algn="ctr">
              <a:defRPr/>
            </a:pPr>
            <a:endParaRPr lang="en-GB" dirty="0">
              <a:solidFill>
                <a:prstClr val="white"/>
              </a:solidFill>
            </a:endParaRPr>
          </a:p>
        </p:txBody>
      </p:sp>
      <p:sp>
        <p:nvSpPr>
          <p:cNvPr id="26" name="TextBox 2"/>
          <p:cNvSpPr txBox="1">
            <a:spLocks noChangeArrowheads="1"/>
          </p:cNvSpPr>
          <p:nvPr/>
        </p:nvSpPr>
        <p:spPr bwMode="auto">
          <a:xfrm>
            <a:off x="12700" y="728663"/>
            <a:ext cx="4256088" cy="3914775"/>
          </a:xfrm>
          <a:prstGeom prst="rect">
            <a:avLst/>
          </a:prstGeom>
          <a:noFill/>
          <a:ln>
            <a:noFill/>
          </a:ln>
          <a:extLst/>
        </p:spPr>
        <p:txBody>
          <a:bodyPr/>
          <a:lstStyle/>
          <a:p>
            <a:pPr marL="285750" indent="-285750" fontAlgn="base">
              <a:spcBef>
                <a:spcPct val="0"/>
              </a:spcBef>
              <a:spcAft>
                <a:spcPct val="0"/>
              </a:spcAft>
              <a:buFont typeface="Arial" panose="020B0604020202020204" pitchFamily="34" charset="0"/>
              <a:buChar char="•"/>
              <a:defRPr/>
            </a:pPr>
            <a:endParaRPr lang="en-GB" altLang="en-US" sz="1700" b="1" dirty="0">
              <a:solidFill>
                <a:prstClr val="black"/>
              </a:solidFill>
              <a:latin typeface="NJFont Book" panose="020B0503020304020204" pitchFamily="34" charset="0"/>
              <a:ea typeface="ＭＳ Ｐゴシック" pitchFamily="34" charset="-128"/>
              <a:cs typeface="Arial" charset="0"/>
            </a:endParaRPr>
          </a:p>
          <a:p>
            <a:pPr marL="285750" indent="-285750" eaLnBrk="0" fontAlgn="base" hangingPunct="0">
              <a:spcBef>
                <a:spcPct val="0"/>
              </a:spcBef>
              <a:spcAft>
                <a:spcPct val="0"/>
              </a:spcAft>
              <a:buFont typeface="Arial" panose="020B0604020202020204" pitchFamily="34" charset="0"/>
              <a:buChar char="•"/>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Housing ranges demonstrates additional homes which could be unlocked by CR2 under Current Practice and New CR2 Policy up to 2060 (above do-minimum ~90,000 homes)</a:t>
            </a:r>
          </a:p>
          <a:p>
            <a:pPr marL="285750" indent="-285750" eaLnBrk="0" fontAlgn="base" hangingPunct="0">
              <a:spcBef>
                <a:spcPct val="0"/>
              </a:spcBef>
              <a:spcAft>
                <a:spcPct val="0"/>
              </a:spcAft>
              <a:buFont typeface="Arial" panose="020B0604020202020204" pitchFamily="34" charset="0"/>
              <a:buChar char="•"/>
              <a:defRPr/>
            </a:pPr>
            <a:endParaRPr lang="en-GB" altLang="en-US" sz="1100" dirty="0">
              <a:solidFill>
                <a:srgbClr val="000000"/>
              </a:solidFill>
              <a:latin typeface="NJFont Book" panose="020B0503020304020204" pitchFamily="34" charset="0"/>
              <a:ea typeface="ＭＳ Ｐゴシック" pitchFamily="34" charset="-128"/>
              <a:cs typeface="Arial"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Even without change in existing planning policies the step change in Transport benefits alone releases 80,000 homes (on top of do-min) </a:t>
            </a:r>
          </a:p>
          <a:p>
            <a:pPr marL="285750" indent="-285750" eaLnBrk="0" fontAlgn="base" hangingPunct="0">
              <a:spcBef>
                <a:spcPct val="0"/>
              </a:spcBef>
              <a:spcAft>
                <a:spcPct val="0"/>
              </a:spcAft>
              <a:buFont typeface="Arial" panose="020B0604020202020204" pitchFamily="34" charset="0"/>
              <a:buChar char="•"/>
              <a:defRPr/>
            </a:pPr>
            <a:endParaRPr lang="en-GB" altLang="en-US" sz="1200" dirty="0">
              <a:solidFill>
                <a:srgbClr val="000000"/>
              </a:solidFill>
              <a:latin typeface="NJFont Book" panose="020B0503020304020204" pitchFamily="34" charset="0"/>
              <a:ea typeface="ＭＳ Ｐゴシック" pitchFamily="34" charset="-128"/>
              <a:cs typeface="Arial"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CR2 led strategy could deliver 200,000 additional homes (on top of do-min) </a:t>
            </a:r>
          </a:p>
          <a:p>
            <a:pPr marL="285750" indent="-285750" eaLnBrk="0" fontAlgn="base" hangingPunct="0">
              <a:spcBef>
                <a:spcPct val="0"/>
              </a:spcBef>
              <a:spcAft>
                <a:spcPct val="0"/>
              </a:spcAft>
              <a:buFont typeface="Arial" panose="020B0604020202020204" pitchFamily="34" charset="0"/>
              <a:buChar char="•"/>
              <a:defRPr/>
            </a:pPr>
            <a:endParaRPr lang="en-GB" altLang="en-US" sz="1050" dirty="0">
              <a:solidFill>
                <a:srgbClr val="000000"/>
              </a:solidFill>
              <a:latin typeface="NJFont Book" panose="020B0503020304020204" pitchFamily="34" charset="0"/>
              <a:ea typeface="ＭＳ Ｐゴシック" pitchFamily="34" charset="-128"/>
              <a:cs typeface="Arial"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Assumptions being tested through CR2 Growth Commission and LPA engagement – potential for even higher growth</a:t>
            </a:r>
          </a:p>
          <a:p>
            <a:pPr eaLnBrk="0" fontAlgn="base" hangingPunct="0">
              <a:spcBef>
                <a:spcPct val="0"/>
              </a:spcBef>
              <a:spcAft>
                <a:spcPct val="0"/>
              </a:spcAft>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     numbers to be realised if more </a:t>
            </a:r>
          </a:p>
          <a:p>
            <a:pPr eaLnBrk="0" fontAlgn="base" hangingPunct="0">
              <a:spcBef>
                <a:spcPct val="0"/>
              </a:spcBef>
              <a:spcAft>
                <a:spcPct val="0"/>
              </a:spcAft>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     ambitious CR2 led planning policy is </a:t>
            </a:r>
          </a:p>
          <a:p>
            <a:pPr eaLnBrk="0" fontAlgn="base" hangingPunct="0">
              <a:spcBef>
                <a:spcPct val="0"/>
              </a:spcBef>
              <a:spcAft>
                <a:spcPct val="0"/>
              </a:spcAft>
              <a:defRPr/>
            </a:pPr>
            <a:r>
              <a:rPr lang="en-GB" altLang="en-US" sz="1700" dirty="0">
                <a:solidFill>
                  <a:srgbClr val="000000"/>
                </a:solidFill>
                <a:latin typeface="NJFont Book" panose="020B0503020304020204" pitchFamily="34" charset="0"/>
                <a:ea typeface="ＭＳ Ｐゴシック" pitchFamily="34" charset="-128"/>
                <a:cs typeface="Arial" pitchFamily="34" charset="0"/>
              </a:rPr>
              <a:t>     taken forward.</a:t>
            </a:r>
          </a:p>
        </p:txBody>
      </p:sp>
      <p:sp>
        <p:nvSpPr>
          <p:cNvPr id="71692" name="TextBox 11"/>
          <p:cNvSpPr txBox="1">
            <a:spLocks noChangeArrowheads="1"/>
          </p:cNvSpPr>
          <p:nvPr/>
        </p:nvSpPr>
        <p:spPr bwMode="auto">
          <a:xfrm>
            <a:off x="5795963" y="5121275"/>
            <a:ext cx="1920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5570" rIns="91110" bIns="4557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SW Outer London</a:t>
            </a:r>
          </a:p>
          <a:p>
            <a:pPr algn="ctr" eaLnBrk="1" fontAlgn="base" hangingPunct="1">
              <a:spcBef>
                <a:spcPct val="0"/>
              </a:spcBef>
              <a:spcAft>
                <a:spcPct val="0"/>
              </a:spcAft>
              <a:buFontTx/>
              <a:buNone/>
            </a:pPr>
            <a:r>
              <a:rPr lang="en-GB" altLang="en-US" sz="1500" b="1">
                <a:solidFill>
                  <a:srgbClr val="0019A8"/>
                </a:solidFill>
                <a:latin typeface="NJFont Medium" pitchFamily="34" charset="0"/>
                <a:ea typeface="ＭＳ Ｐゴシック" pitchFamily="34" charset="-128"/>
                <a:cs typeface="Arial" pitchFamily="34" charset="0"/>
              </a:rPr>
              <a:t>10,000 – 30,000</a:t>
            </a:r>
          </a:p>
        </p:txBody>
      </p:sp>
      <p:sp>
        <p:nvSpPr>
          <p:cNvPr id="71693" name="Title 1"/>
          <p:cNvSpPr txBox="1">
            <a:spLocks/>
          </p:cNvSpPr>
          <p:nvPr/>
        </p:nvSpPr>
        <p:spPr bwMode="auto">
          <a:xfrm>
            <a:off x="171450" y="0"/>
            <a:ext cx="48958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2400">
                <a:solidFill>
                  <a:srgbClr val="0019A8"/>
                </a:solidFill>
                <a:latin typeface="NJFont Light" pitchFamily="34" charset="0"/>
                <a:ea typeface="ＭＳ Ｐゴシック" pitchFamily="34" charset="-128"/>
                <a:cs typeface="NJFont Light" pitchFamily="34" charset="0"/>
              </a:rPr>
              <a:t>Overview of additional homes unlocked by Crossrail 2 </a:t>
            </a:r>
          </a:p>
        </p:txBody>
      </p:sp>
    </p:spTree>
    <p:extLst>
      <p:ext uri="{BB962C8B-B14F-4D97-AF65-F5344CB8AC3E}">
        <p14:creationId xmlns:p14="http://schemas.microsoft.com/office/powerpoint/2010/main" val="172014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39750" y="0"/>
            <a:ext cx="8064500" cy="1152525"/>
          </a:xfrm>
        </p:spPr>
        <p:txBody>
          <a:bodyPr/>
          <a:lstStyle/>
          <a:p>
            <a:r>
              <a:rPr lang="en-US" altLang="en-US" smtClean="0">
                <a:ea typeface="ＭＳ Ｐゴシック" pitchFamily="34" charset="-128"/>
              </a:rPr>
              <a:t>Crossrail 2 supporting uplift within existing regeneration areas</a:t>
            </a:r>
            <a:endParaRPr lang="en-GB" altLang="en-US" smtClean="0">
              <a:ea typeface="ＭＳ Ｐゴシック" pitchFamily="34" charset="-128"/>
            </a:endParaRPr>
          </a:p>
        </p:txBody>
      </p:sp>
      <p:sp>
        <p:nvSpPr>
          <p:cNvPr id="727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8B163DF1-9223-46DC-BB59-CB774E07C751}" type="slidenum">
              <a:rPr lang="en-GB" altLang="en-US" sz="1200" smtClean="0">
                <a:solidFill>
                  <a:srgbClr val="868F98"/>
                </a:solidFill>
              </a:rPr>
              <a:pPr eaLnBrk="1" hangingPunct="1">
                <a:spcBef>
                  <a:spcPct val="0"/>
                </a:spcBef>
                <a:buFontTx/>
                <a:buNone/>
              </a:pPr>
              <a:t>5</a:t>
            </a:fld>
            <a:endParaRPr lang="en-GB" altLang="en-US" sz="1200" smtClean="0">
              <a:solidFill>
                <a:srgbClr val="868F98"/>
              </a:solidFill>
            </a:endParaRP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l="1588" t="15527" r="1781" b="4494"/>
          <a:stretch>
            <a:fillRect/>
          </a:stretch>
        </p:blipFill>
        <p:spPr bwMode="auto">
          <a:xfrm>
            <a:off x="311150" y="1790700"/>
            <a:ext cx="4216400"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9" name="TextBox 15"/>
          <p:cNvSpPr txBox="1">
            <a:spLocks noChangeArrowheads="1"/>
          </p:cNvSpPr>
          <p:nvPr/>
        </p:nvSpPr>
        <p:spPr bwMode="auto">
          <a:xfrm>
            <a:off x="222250" y="944563"/>
            <a:ext cx="44561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fontAlgn="base" hangingPunct="1">
              <a:spcBef>
                <a:spcPct val="0"/>
              </a:spcBef>
              <a:spcAft>
                <a:spcPct val="0"/>
              </a:spcAft>
              <a:buFontTx/>
              <a:buNone/>
            </a:pPr>
            <a:r>
              <a:rPr lang="en-GB" altLang="en-US" sz="1600" b="1">
                <a:solidFill>
                  <a:srgbClr val="000000"/>
                </a:solidFill>
              </a:rPr>
              <a:t>Step 1: Identify site with development potential</a:t>
            </a:r>
          </a:p>
          <a:p>
            <a:pPr eaLnBrk="1" fontAlgn="base" hangingPunct="1">
              <a:spcBef>
                <a:spcPct val="0"/>
              </a:spcBef>
              <a:spcAft>
                <a:spcPct val="0"/>
              </a:spcAft>
              <a:buFontTx/>
              <a:buNone/>
            </a:pPr>
            <a:r>
              <a:rPr lang="en-GB" altLang="en-US" sz="1400">
                <a:solidFill>
                  <a:srgbClr val="000000"/>
                </a:solidFill>
              </a:rPr>
              <a:t>Meridian Way, Angel Road</a:t>
            </a:r>
          </a:p>
          <a:p>
            <a:pPr eaLnBrk="1" fontAlgn="base" hangingPunct="1">
              <a:spcBef>
                <a:spcPct val="0"/>
              </a:spcBef>
              <a:spcAft>
                <a:spcPct val="0"/>
              </a:spcAft>
              <a:buFontTx/>
              <a:buNone/>
            </a:pPr>
            <a:r>
              <a:rPr lang="en-GB" altLang="en-US" sz="1400">
                <a:solidFill>
                  <a:srgbClr val="000000"/>
                </a:solidFill>
              </a:rPr>
              <a:t>Site area: 15.1 hectares</a:t>
            </a:r>
          </a:p>
        </p:txBody>
      </p:sp>
      <p:sp>
        <p:nvSpPr>
          <p:cNvPr id="72710" name="TextBox 16"/>
          <p:cNvSpPr txBox="1">
            <a:spLocks noChangeArrowheads="1"/>
          </p:cNvSpPr>
          <p:nvPr/>
        </p:nvSpPr>
        <p:spPr bwMode="auto">
          <a:xfrm>
            <a:off x="88900" y="4241800"/>
            <a:ext cx="4545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fontAlgn="base" hangingPunct="1">
              <a:spcBef>
                <a:spcPct val="0"/>
              </a:spcBef>
              <a:spcAft>
                <a:spcPct val="0"/>
              </a:spcAft>
              <a:buFontTx/>
              <a:buNone/>
            </a:pPr>
            <a:r>
              <a:rPr lang="en-GB" altLang="en-US" sz="1600" b="1">
                <a:solidFill>
                  <a:srgbClr val="000000"/>
                </a:solidFill>
              </a:rPr>
              <a:t>Step 2: Calculate transport improvements </a:t>
            </a:r>
          </a:p>
        </p:txBody>
      </p:sp>
      <p:sp>
        <p:nvSpPr>
          <p:cNvPr id="18" name="TextBox 17"/>
          <p:cNvSpPr txBox="1"/>
          <p:nvPr/>
        </p:nvSpPr>
        <p:spPr>
          <a:xfrm>
            <a:off x="4891088" y="1073150"/>
            <a:ext cx="3938587" cy="1816100"/>
          </a:xfrm>
          <a:prstGeom prst="rect">
            <a:avLst/>
          </a:prstGeom>
          <a:noFill/>
        </p:spPr>
        <p:txBody>
          <a:bodyPr>
            <a:spAutoFit/>
          </a:bodyPr>
          <a:lstStyle/>
          <a:p>
            <a:pPr>
              <a:defRPr/>
            </a:pPr>
            <a:r>
              <a:rPr lang="en-GB" sz="1600" b="1" dirty="0">
                <a:solidFill>
                  <a:prstClr val="black"/>
                </a:solidFill>
                <a:ea typeface="ＭＳ Ｐゴシック" pitchFamily="34" charset="-128"/>
                <a:cs typeface="Arial" charset="0"/>
              </a:rPr>
              <a:t>Step 3:</a:t>
            </a:r>
            <a:r>
              <a:rPr lang="en-GB" sz="1600" dirty="0">
                <a:solidFill>
                  <a:prstClr val="black"/>
                </a:solidFill>
                <a:ea typeface="ＭＳ Ｐゴシック" pitchFamily="34" charset="-128"/>
                <a:cs typeface="Arial" charset="0"/>
              </a:rPr>
              <a:t>  </a:t>
            </a:r>
            <a:r>
              <a:rPr lang="en-GB" sz="1600" b="1" dirty="0">
                <a:solidFill>
                  <a:prstClr val="black"/>
                </a:solidFill>
                <a:ea typeface="ＭＳ Ｐゴシック" pitchFamily="34" charset="-128"/>
                <a:cs typeface="Arial" charset="0"/>
              </a:rPr>
              <a:t>Examine potential planning policy scenarios including:</a:t>
            </a:r>
          </a:p>
          <a:p>
            <a:pPr>
              <a:defRPr/>
            </a:pPr>
            <a:endParaRPr lang="en-GB" sz="1600" b="1" dirty="0">
              <a:solidFill>
                <a:prstClr val="black"/>
              </a:solidFill>
              <a:ea typeface="ＭＳ Ｐゴシック" pitchFamily="34" charset="-128"/>
              <a:cs typeface="Arial" charset="0"/>
            </a:endParaRPr>
          </a:p>
          <a:p>
            <a:pPr marL="285750" indent="-285750">
              <a:buFontTx/>
              <a:buChar char="-"/>
              <a:defRPr/>
            </a:pPr>
            <a:r>
              <a:rPr lang="en-GB" sz="1600" b="1" dirty="0">
                <a:solidFill>
                  <a:prstClr val="black"/>
                </a:solidFill>
                <a:ea typeface="ＭＳ Ｐゴシック" pitchFamily="34" charset="-128"/>
                <a:cs typeface="Arial" charset="0"/>
              </a:rPr>
              <a:t>land use mix (residential / employment)</a:t>
            </a:r>
          </a:p>
          <a:p>
            <a:pPr marL="285750" indent="-285750">
              <a:buFontTx/>
              <a:buChar char="-"/>
              <a:defRPr/>
            </a:pPr>
            <a:r>
              <a:rPr lang="en-GB" sz="1600" b="1" dirty="0">
                <a:solidFill>
                  <a:prstClr val="black"/>
                </a:solidFill>
                <a:ea typeface="ＭＳ Ｐゴシック" pitchFamily="34" charset="-128"/>
                <a:cs typeface="Arial" charset="0"/>
              </a:rPr>
              <a:t>employment density</a:t>
            </a:r>
          </a:p>
          <a:p>
            <a:pPr marL="285750" indent="-285750">
              <a:buFontTx/>
              <a:buChar char="-"/>
              <a:defRPr/>
            </a:pPr>
            <a:r>
              <a:rPr lang="en-GB" sz="1600" b="1" dirty="0">
                <a:solidFill>
                  <a:prstClr val="black"/>
                </a:solidFill>
                <a:ea typeface="ＭＳ Ｐゴシック" pitchFamily="34" charset="-128"/>
                <a:cs typeface="Arial" charset="0"/>
              </a:rPr>
              <a:t>housing density</a:t>
            </a:r>
          </a:p>
          <a:p>
            <a:pPr>
              <a:defRPr/>
            </a:pPr>
            <a:endParaRPr lang="en-US" sz="1600" b="1" dirty="0">
              <a:solidFill>
                <a:prstClr val="black"/>
              </a:solidFill>
              <a:ea typeface="ＭＳ Ｐゴシック" pitchFamily="34" charset="-128"/>
              <a:cs typeface="Arial" charset="0"/>
            </a:endParaRPr>
          </a:p>
        </p:txBody>
      </p:sp>
      <p:sp>
        <p:nvSpPr>
          <p:cNvPr id="20" name="Rectangle 19"/>
          <p:cNvSpPr/>
          <p:nvPr/>
        </p:nvSpPr>
        <p:spPr>
          <a:xfrm>
            <a:off x="115888" y="892175"/>
            <a:ext cx="4589462" cy="3400425"/>
          </a:xfrm>
          <a:prstGeom prst="rect">
            <a:avLst/>
          </a:prstGeom>
          <a:noFill/>
          <a:ln w="3175" cap="flat" cmpd="sng" algn="ctr">
            <a:solidFill>
              <a:sysClr val="windowText" lastClr="000000"/>
            </a:solidFill>
            <a:prstDash val="solid"/>
          </a:ln>
          <a:effectLst/>
        </p:spPr>
        <p:txBody>
          <a:bodyPr anchor="ctr"/>
          <a:lstStyle/>
          <a:p>
            <a:pPr algn="ctr">
              <a:defRPr/>
            </a:pPr>
            <a:endParaRPr lang="en-GB" kern="0" dirty="0">
              <a:solidFill>
                <a:prstClr val="white"/>
              </a:solidFill>
              <a:latin typeface="Calibri"/>
              <a:ea typeface="ＭＳ Ｐゴシック" pitchFamily="34" charset="-128"/>
              <a:cs typeface="Arial" pitchFamily="34" charset="0"/>
            </a:endParaRPr>
          </a:p>
        </p:txBody>
      </p:sp>
      <p:sp>
        <p:nvSpPr>
          <p:cNvPr id="21" name="Rectangle 20"/>
          <p:cNvSpPr/>
          <p:nvPr/>
        </p:nvSpPr>
        <p:spPr>
          <a:xfrm>
            <a:off x="4883150" y="3752850"/>
            <a:ext cx="4092575" cy="2916238"/>
          </a:xfrm>
          <a:prstGeom prst="rect">
            <a:avLst/>
          </a:prstGeom>
          <a:noFill/>
          <a:ln w="3175" cap="flat" cmpd="sng" algn="ctr">
            <a:solidFill>
              <a:sysClr val="windowText" lastClr="000000"/>
            </a:solidFill>
            <a:prstDash val="solid"/>
          </a:ln>
          <a:effectLst/>
        </p:spPr>
        <p:txBody>
          <a:bodyPr anchor="ctr"/>
          <a:lstStyle/>
          <a:p>
            <a:pPr algn="ctr">
              <a:defRPr/>
            </a:pPr>
            <a:endParaRPr lang="en-GB" kern="0" dirty="0">
              <a:solidFill>
                <a:prstClr val="white"/>
              </a:solidFill>
              <a:latin typeface="Calibri"/>
              <a:ea typeface="ＭＳ Ｐゴシック" pitchFamily="34" charset="-128"/>
              <a:cs typeface="Arial" pitchFamily="34" charset="0"/>
            </a:endParaRPr>
          </a:p>
        </p:txBody>
      </p:sp>
      <p:graphicFrame>
        <p:nvGraphicFramePr>
          <p:cNvPr id="22" name="Table 21"/>
          <p:cNvGraphicFramePr>
            <a:graphicFrameLocks noGrp="1"/>
          </p:cNvGraphicFramePr>
          <p:nvPr/>
        </p:nvGraphicFramePr>
        <p:xfrm>
          <a:off x="222250" y="4608513"/>
          <a:ext cx="4208463" cy="2047875"/>
        </p:xfrm>
        <a:graphic>
          <a:graphicData uri="http://schemas.openxmlformats.org/drawingml/2006/table">
            <a:tbl>
              <a:tblPr firstRow="1" firstCol="1" bandRow="1"/>
              <a:tblGrid>
                <a:gridCol w="2237614"/>
                <a:gridCol w="976547"/>
                <a:gridCol w="994302"/>
              </a:tblGrid>
              <a:tr h="27437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endParaRPr lang="en-GB" sz="1100" dirty="0">
                        <a:effectLst/>
                        <a:latin typeface="NJFont Book" panose="020B0503020304020204" pitchFamily="34" charset="0"/>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No Cr2</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With Cr2</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5729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PTAL levels in the 1km surrounding the station</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smtClean="0">
                          <a:effectLst/>
                          <a:latin typeface="NJFont Book" panose="020B0503020304020204" pitchFamily="34" charset="0"/>
                        </a:rPr>
                        <a:t>1-2</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3-4</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1249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Approx. capacity on rail services to C. London / hr</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2,000</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17,500</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5729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Trains per hour, per direction, peak time </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smtClean="0">
                          <a:effectLst/>
                          <a:latin typeface="NJFont Book" panose="020B0503020304020204" pitchFamily="34" charset="0"/>
                          <a:ea typeface="Calibri"/>
                        </a:rPr>
                        <a:t>3</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12</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4641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spcAft>
                          <a:spcPts val="0"/>
                        </a:spcAft>
                      </a:pPr>
                      <a:r>
                        <a:rPr lang="en-GB" sz="1200" dirty="0">
                          <a:effectLst/>
                          <a:latin typeface="NJFont Book" panose="020B0503020304020204" pitchFamily="34" charset="0"/>
                        </a:rPr>
                        <a:t>Jobs within 45 minutes</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650,000</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spcAft>
                          <a:spcPts val="0"/>
                        </a:spcAft>
                      </a:pPr>
                      <a:r>
                        <a:rPr lang="en-GB" sz="1200" dirty="0">
                          <a:effectLst/>
                          <a:latin typeface="NJFont Book" panose="020B0503020304020204" pitchFamily="34" charset="0"/>
                        </a:rPr>
                        <a:t>2,000,000</a:t>
                      </a:r>
                      <a:endParaRPr lang="en-GB" sz="1200" dirty="0">
                        <a:effectLst/>
                        <a:latin typeface="NJFont Book" panose="020B0503020304020204" pitchFamily="34" charset="0"/>
                        <a:ea typeface="Calibri"/>
                      </a:endParaRPr>
                    </a:p>
                  </a:txBody>
                  <a:tcPr marT="45729" marB="4572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24" name="Table 23"/>
          <p:cNvGraphicFramePr>
            <a:graphicFrameLocks noGrp="1"/>
          </p:cNvGraphicFramePr>
          <p:nvPr/>
        </p:nvGraphicFramePr>
        <p:xfrm>
          <a:off x="4921250" y="3890963"/>
          <a:ext cx="3863975" cy="2602473"/>
        </p:xfrm>
        <a:graphic>
          <a:graphicData uri="http://schemas.openxmlformats.org/drawingml/2006/table">
            <a:tbl>
              <a:tblPr firstRow="1" firstCol="1" bandRow="1"/>
              <a:tblGrid>
                <a:gridCol w="1248481"/>
                <a:gridCol w="1343807"/>
                <a:gridCol w="1271687"/>
              </a:tblGrid>
              <a:tr h="8733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GB" sz="1000" dirty="0">
                        <a:latin typeface="NJFont Book" panose="020B0503020304020204" pitchFamily="34" charset="0"/>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GB" sz="1000" dirty="0">
                        <a:latin typeface="NJFont Book" panose="020B0503020304020204" pitchFamily="34" charset="0"/>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300" dirty="0" smtClean="0">
                          <a:latin typeface="NJFont Book" panose="020B0503020304020204" pitchFamily="34" charset="0"/>
                        </a:rPr>
                        <a:t>Net additional homes</a:t>
                      </a:r>
                      <a:r>
                        <a:rPr lang="en-GB" sz="1300" baseline="0" dirty="0" smtClean="0">
                          <a:latin typeface="NJFont Book" panose="020B0503020304020204" pitchFamily="34" charset="0"/>
                        </a:rPr>
                        <a:t>  and jobs </a:t>
                      </a:r>
                      <a:endParaRPr lang="en-GB" sz="1300" dirty="0">
                        <a:latin typeface="NJFont Book" panose="020B0503020304020204" pitchFamily="34" charset="0"/>
                      </a:endParaRPr>
                    </a:p>
                  </a:txBody>
                  <a:tcPr marL="91429" marR="91429" marT="42314" marB="4231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r>
              <a:tr h="56092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GB" sz="1000" dirty="0">
                        <a:latin typeface="NJFont Book" panose="020B0503020304020204" pitchFamily="34" charset="0"/>
                      </a:endParaRPr>
                    </a:p>
                  </a:txBody>
                  <a:tcPr marL="91429" marR="91429" marT="42314" marB="4231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ctr" defTabSz="914400" rtl="0" eaLnBrk="1" latinLnBrk="0" hangingPunct="1"/>
                      <a:r>
                        <a:rPr lang="en-GB" sz="1000" b="1" kern="1200" dirty="0" smtClean="0">
                          <a:solidFill>
                            <a:schemeClr val="tx1"/>
                          </a:solidFill>
                          <a:latin typeface="NJFont Book" panose="020B0503020304020204" pitchFamily="34" charset="0"/>
                        </a:rPr>
                        <a:t>Do Minimum </a:t>
                      </a:r>
                      <a:endParaRPr lang="en-GB" sz="1000" b="1" kern="1200" dirty="0">
                        <a:solidFill>
                          <a:schemeClr val="tx1"/>
                        </a:solidFill>
                        <a:latin typeface="NJFont Book" panose="020B0503020304020204" pitchFamily="34" charset="0"/>
                        <a:ea typeface="+mn-ea"/>
                        <a:cs typeface="+mn-cs"/>
                      </a:endParaRPr>
                    </a:p>
                  </a:txBody>
                  <a:tcPr marL="91429" marR="91429" marT="42314" marB="4231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000" b="1" kern="1200" dirty="0" smtClean="0">
                          <a:solidFill>
                            <a:schemeClr val="tx1"/>
                          </a:solidFill>
                          <a:latin typeface="NJFont Book" panose="020B0503020304020204" pitchFamily="34" charset="0"/>
                          <a:ea typeface="+mn-ea"/>
                          <a:cs typeface="+mn-cs"/>
                        </a:rPr>
                        <a:t>With</a:t>
                      </a:r>
                      <a:r>
                        <a:rPr lang="en-US" sz="1000" b="1" kern="1200" baseline="0" dirty="0" smtClean="0">
                          <a:solidFill>
                            <a:schemeClr val="tx1"/>
                          </a:solidFill>
                          <a:latin typeface="NJFont Book" panose="020B0503020304020204" pitchFamily="34" charset="0"/>
                          <a:ea typeface="+mn-ea"/>
                          <a:cs typeface="+mn-cs"/>
                        </a:rPr>
                        <a:t> Crossrail 2</a:t>
                      </a:r>
                      <a:endParaRPr lang="en-GB" sz="1000" b="1" kern="1200" dirty="0">
                        <a:solidFill>
                          <a:schemeClr val="tx1"/>
                        </a:solidFill>
                        <a:latin typeface="NJFont Book" panose="020B0503020304020204" pitchFamily="34" charset="0"/>
                        <a:ea typeface="+mn-ea"/>
                        <a:cs typeface="+mn-cs"/>
                      </a:endParaRPr>
                    </a:p>
                  </a:txBody>
                  <a:tcPr marL="91429" marR="91429" marT="42314" marB="42314"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r>
              <a:tr h="40645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algn="l" defTabSz="914400" rtl="0" eaLnBrk="1" latinLnBrk="0" hangingPunct="1"/>
                      <a:r>
                        <a:rPr lang="en-GB" sz="1000" b="1" kern="1200" dirty="0" smtClean="0">
                          <a:solidFill>
                            <a:schemeClr val="tx1"/>
                          </a:solidFill>
                          <a:latin typeface="NJFont Book" panose="020B0503020304020204" pitchFamily="34" charset="0"/>
                          <a:ea typeface="+mn-ea"/>
                          <a:cs typeface="+mn-cs"/>
                        </a:rPr>
                        <a:t>Homes </a:t>
                      </a:r>
                      <a:endParaRPr lang="en-GB" sz="1000" b="1" kern="1200" dirty="0">
                        <a:solidFill>
                          <a:schemeClr val="tx1"/>
                        </a:solidFill>
                        <a:latin typeface="NJFont Book" panose="020B0503020304020204" pitchFamily="34" charset="0"/>
                        <a:ea typeface="+mn-ea"/>
                        <a:cs typeface="+mn-cs"/>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GB" sz="1100" kern="1200" dirty="0" smtClean="0">
                          <a:solidFill>
                            <a:schemeClr val="dk1"/>
                          </a:solidFill>
                          <a:effectLst/>
                          <a:latin typeface="NJFont Book" panose="020B0503020304020204" pitchFamily="34" charset="0"/>
                          <a:ea typeface="+mn-ea"/>
                          <a:cs typeface="+mn-cs"/>
                        </a:rPr>
                        <a:t>600</a:t>
                      </a:r>
                      <a:endParaRPr lang="en-GB" sz="1100" kern="1200" dirty="0">
                        <a:solidFill>
                          <a:schemeClr val="dk1"/>
                        </a:solidFill>
                        <a:effectLst/>
                        <a:latin typeface="NJFont Book" panose="020B0503020304020204" pitchFamily="34" charset="0"/>
                        <a:ea typeface="+mn-ea"/>
                        <a:cs typeface="+mn-cs"/>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GB" sz="1100" kern="1200" dirty="0" smtClean="0">
                          <a:solidFill>
                            <a:schemeClr val="dk1"/>
                          </a:solidFill>
                          <a:effectLst/>
                          <a:latin typeface="NJFont Book" panose="020B0503020304020204" pitchFamily="34" charset="0"/>
                          <a:ea typeface="+mn-ea"/>
                          <a:cs typeface="+mn-cs"/>
                        </a:rPr>
                        <a:t>Up</a:t>
                      </a:r>
                      <a:r>
                        <a:rPr lang="en-GB" sz="1100" kern="1200" baseline="0" dirty="0" smtClean="0">
                          <a:solidFill>
                            <a:schemeClr val="dk1"/>
                          </a:solidFill>
                          <a:effectLst/>
                          <a:latin typeface="NJFont Book" panose="020B0503020304020204" pitchFamily="34" charset="0"/>
                          <a:ea typeface="+mn-ea"/>
                          <a:cs typeface="+mn-cs"/>
                        </a:rPr>
                        <a:t> to </a:t>
                      </a:r>
                      <a:r>
                        <a:rPr lang="en-GB" sz="1100" kern="1200" dirty="0" smtClean="0">
                          <a:solidFill>
                            <a:schemeClr val="dk1"/>
                          </a:solidFill>
                          <a:effectLst/>
                          <a:latin typeface="NJFont Book" panose="020B0503020304020204" pitchFamily="34" charset="0"/>
                          <a:ea typeface="+mn-ea"/>
                          <a:cs typeface="+mn-cs"/>
                        </a:rPr>
                        <a:t>2,100 </a:t>
                      </a:r>
                      <a:endParaRPr lang="en-GB" sz="1100" kern="1200" dirty="0">
                        <a:solidFill>
                          <a:schemeClr val="dk1"/>
                        </a:solidFill>
                        <a:effectLst/>
                        <a:latin typeface="NJFont Book" panose="020B0503020304020204" pitchFamily="34" charset="0"/>
                        <a:ea typeface="+mn-ea"/>
                        <a:cs typeface="+mn-cs"/>
                      </a:endParaRPr>
                    </a:p>
                  </a:txBody>
                  <a:tcPr marL="91429" marR="91429" marT="42314" marB="4231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r>
              <a:tr h="75798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algn="l" defTabSz="914400" rtl="0" eaLnBrk="1" latinLnBrk="0" hangingPunct="1"/>
                      <a:r>
                        <a:rPr lang="en-GB" sz="1000" b="1" kern="1200" dirty="0" smtClean="0">
                          <a:solidFill>
                            <a:schemeClr val="tx1"/>
                          </a:solidFill>
                          <a:latin typeface="NJFont Book" panose="020B0503020304020204" pitchFamily="34" charset="0"/>
                          <a:ea typeface="+mn-ea"/>
                          <a:cs typeface="+mn-cs"/>
                        </a:rPr>
                        <a:t>Jobs </a:t>
                      </a:r>
                    </a:p>
                    <a:p>
                      <a:pPr marL="0" algn="l" defTabSz="914400" rtl="0" eaLnBrk="1" latinLnBrk="0" hangingPunct="1"/>
                      <a:r>
                        <a:rPr lang="en-GB" sz="700" b="1" kern="1200" dirty="0" smtClean="0">
                          <a:solidFill>
                            <a:schemeClr val="tx1"/>
                          </a:solidFill>
                          <a:latin typeface="NJFont Book" panose="020B0503020304020204" pitchFamily="34" charset="0"/>
                          <a:ea typeface="+mn-ea"/>
                          <a:cs typeface="+mn-cs"/>
                        </a:rPr>
                        <a:t>(on - site and residential led)  </a:t>
                      </a:r>
                      <a:endParaRPr lang="en-GB" sz="700" b="1" kern="1200" dirty="0">
                        <a:solidFill>
                          <a:schemeClr val="tx1"/>
                        </a:solidFill>
                        <a:latin typeface="NJFont Book" panose="020B0503020304020204" pitchFamily="34" charset="0"/>
                        <a:ea typeface="+mn-ea"/>
                        <a:cs typeface="+mn-cs"/>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GB" sz="1100" kern="1200" dirty="0" smtClean="0">
                          <a:solidFill>
                            <a:schemeClr val="dk1"/>
                          </a:solidFill>
                          <a:effectLst/>
                          <a:latin typeface="NJFont Book" panose="020B0503020304020204" pitchFamily="34" charset="0"/>
                          <a:ea typeface="+mn-ea"/>
                          <a:cs typeface="+mn-cs"/>
                        </a:rPr>
                        <a:t>500</a:t>
                      </a:r>
                      <a:endParaRPr lang="en-GB" sz="1100" kern="1200" dirty="0">
                        <a:solidFill>
                          <a:schemeClr val="dk1"/>
                        </a:solidFill>
                        <a:effectLst/>
                        <a:latin typeface="NJFont Book" panose="020B0503020304020204" pitchFamily="34" charset="0"/>
                        <a:ea typeface="+mn-ea"/>
                        <a:cs typeface="+mn-cs"/>
                      </a:endParaRPr>
                    </a:p>
                  </a:txBody>
                  <a:tcPr marL="91429" marR="91429" marT="42314" marB="4231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algn="l" defTabSz="914400" rtl="0" eaLnBrk="1" latinLnBrk="0" hangingPunct="1">
                        <a:spcAft>
                          <a:spcPts val="0"/>
                        </a:spcAft>
                      </a:pPr>
                      <a:r>
                        <a:rPr lang="en-GB" sz="1100" kern="1200" dirty="0" smtClean="0">
                          <a:solidFill>
                            <a:schemeClr val="dk1"/>
                          </a:solidFill>
                          <a:effectLst/>
                          <a:latin typeface="NJFont Book" panose="020B0503020304020204" pitchFamily="34" charset="0"/>
                          <a:ea typeface="+mn-ea"/>
                          <a:cs typeface="+mn-cs"/>
                        </a:rPr>
                        <a:t>Up</a:t>
                      </a:r>
                      <a:r>
                        <a:rPr lang="en-GB" sz="1100" kern="1200" baseline="0" dirty="0" smtClean="0">
                          <a:solidFill>
                            <a:schemeClr val="dk1"/>
                          </a:solidFill>
                          <a:effectLst/>
                          <a:latin typeface="NJFont Book" panose="020B0503020304020204" pitchFamily="34" charset="0"/>
                          <a:ea typeface="+mn-ea"/>
                          <a:cs typeface="+mn-cs"/>
                        </a:rPr>
                        <a:t> to 800</a:t>
                      </a:r>
                      <a:endParaRPr lang="en-GB" sz="1100" kern="1200" dirty="0">
                        <a:solidFill>
                          <a:schemeClr val="dk1"/>
                        </a:solidFill>
                        <a:effectLst/>
                        <a:latin typeface="NJFont Book" panose="020B0503020304020204" pitchFamily="34" charset="0"/>
                        <a:ea typeface="+mn-ea"/>
                        <a:cs typeface="+mn-cs"/>
                      </a:endParaRPr>
                    </a:p>
                  </a:txBody>
                  <a:tcPr marL="91429" marR="91429" marT="42314" marB="4231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r>
            </a:tbl>
          </a:graphicData>
        </a:graphic>
      </p:graphicFrame>
      <p:sp>
        <p:nvSpPr>
          <p:cNvPr id="25" name="Rectangle 24"/>
          <p:cNvSpPr/>
          <p:nvPr/>
        </p:nvSpPr>
        <p:spPr>
          <a:xfrm>
            <a:off x="4802188" y="946150"/>
            <a:ext cx="4270375" cy="1727200"/>
          </a:xfrm>
          <a:prstGeom prst="rect">
            <a:avLst/>
          </a:prstGeom>
          <a:noFill/>
          <a:ln w="3175" cap="flat" cmpd="sng" algn="ctr">
            <a:solidFill>
              <a:sysClr val="windowText" lastClr="000000"/>
            </a:solidFill>
            <a:prstDash val="solid"/>
          </a:ln>
          <a:effectLst/>
        </p:spPr>
        <p:txBody>
          <a:bodyPr anchor="ctr"/>
          <a:lstStyle/>
          <a:p>
            <a:pPr algn="ctr">
              <a:defRPr/>
            </a:pPr>
            <a:endParaRPr lang="en-GB" kern="0" dirty="0">
              <a:solidFill>
                <a:prstClr val="white"/>
              </a:solidFill>
              <a:latin typeface="Calibri"/>
              <a:ea typeface="ＭＳ Ｐゴシック" pitchFamily="34" charset="-128"/>
              <a:cs typeface="Arial" pitchFamily="34" charset="0"/>
            </a:endParaRPr>
          </a:p>
        </p:txBody>
      </p:sp>
      <p:sp>
        <p:nvSpPr>
          <p:cNvPr id="72766" name="TextBox 18"/>
          <p:cNvSpPr txBox="1">
            <a:spLocks noChangeArrowheads="1"/>
          </p:cNvSpPr>
          <p:nvPr/>
        </p:nvSpPr>
        <p:spPr bwMode="auto">
          <a:xfrm>
            <a:off x="4919663" y="3894138"/>
            <a:ext cx="2352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fontAlgn="base" hangingPunct="1">
              <a:spcBef>
                <a:spcPct val="0"/>
              </a:spcBef>
              <a:spcAft>
                <a:spcPct val="0"/>
              </a:spcAft>
              <a:buFontTx/>
              <a:buNone/>
            </a:pPr>
            <a:r>
              <a:rPr lang="en-GB" altLang="en-US" sz="1600" b="1">
                <a:solidFill>
                  <a:srgbClr val="000000"/>
                </a:solidFill>
              </a:rPr>
              <a:t>Step 4: Calculate net additional growth</a:t>
            </a:r>
          </a:p>
          <a:p>
            <a:pPr eaLnBrk="1" fontAlgn="base" hangingPunct="1">
              <a:spcBef>
                <a:spcPct val="0"/>
              </a:spcBef>
              <a:spcAft>
                <a:spcPct val="0"/>
              </a:spcAft>
              <a:buFontTx/>
              <a:buNone/>
            </a:pPr>
            <a:endParaRPr lang="en-GB" altLang="en-US" sz="1600" b="1">
              <a:solidFill>
                <a:srgbClr val="000000"/>
              </a:solidFill>
            </a:endParaRPr>
          </a:p>
        </p:txBody>
      </p:sp>
    </p:spTree>
    <p:extLst>
      <p:ext uri="{BB962C8B-B14F-4D97-AF65-F5344CB8AC3E}">
        <p14:creationId xmlns:p14="http://schemas.microsoft.com/office/powerpoint/2010/main" val="270102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9750" y="0"/>
            <a:ext cx="8064500" cy="1152525"/>
          </a:xfrm>
        </p:spPr>
        <p:txBody>
          <a:bodyPr/>
          <a:lstStyle/>
          <a:p>
            <a:r>
              <a:rPr lang="en-US" altLang="en-US" smtClean="0">
                <a:ea typeface="ＭＳ Ｐゴシック" pitchFamily="34" charset="-128"/>
              </a:rPr>
              <a:t>Housing development provides an opportunity for local regeneration</a:t>
            </a:r>
            <a:endParaRPr lang="en-GB" altLang="en-US" smtClean="0">
              <a:ea typeface="ＭＳ Ｐゴシック" pitchFamily="34" charset="-128"/>
            </a:endParaRPr>
          </a:p>
        </p:txBody>
      </p:sp>
      <p:sp>
        <p:nvSpPr>
          <p:cNvPr id="3" name="Content Placeholder 2"/>
          <p:cNvSpPr>
            <a:spLocks noGrp="1"/>
          </p:cNvSpPr>
          <p:nvPr>
            <p:ph idx="1"/>
          </p:nvPr>
        </p:nvSpPr>
        <p:spPr>
          <a:xfrm>
            <a:off x="539750" y="1082675"/>
            <a:ext cx="8064500" cy="5327650"/>
          </a:xfrm>
        </p:spPr>
        <p:txBody>
          <a:bodyPr/>
          <a:lstStyle/>
          <a:p>
            <a:pPr>
              <a:defRPr/>
            </a:pPr>
            <a:r>
              <a:rPr lang="en-US" dirty="0" smtClean="0"/>
              <a:t>Public transport improvements will make sites more attractive to developers. Analysis shows this will lead to high levels of house building and job creation which will create new economic opportunities and bring unused areas back into life</a:t>
            </a:r>
          </a:p>
          <a:p>
            <a:pPr>
              <a:defRPr/>
            </a:pPr>
            <a:r>
              <a:rPr lang="en-US" dirty="0" smtClean="0"/>
              <a:t>This could have a ripple affect, sparking area wide regeneration opportunities. E.g.</a:t>
            </a:r>
          </a:p>
          <a:p>
            <a:pPr lvl="1">
              <a:defRPr/>
            </a:pPr>
            <a:r>
              <a:rPr lang="en-US" dirty="0" smtClean="0"/>
              <a:t>Hackney Wick</a:t>
            </a:r>
          </a:p>
          <a:p>
            <a:pPr lvl="1">
              <a:defRPr/>
            </a:pPr>
            <a:r>
              <a:rPr lang="en-US" dirty="0" smtClean="0"/>
              <a:t>Woolwich</a:t>
            </a:r>
          </a:p>
          <a:p>
            <a:pPr>
              <a:defRPr/>
            </a:pPr>
            <a:endParaRPr lang="en-US" dirty="0" smtClean="0"/>
          </a:p>
          <a:p>
            <a:pPr>
              <a:defRPr/>
            </a:pPr>
            <a:endParaRPr lang="en-US" dirty="0" smtClean="0"/>
          </a:p>
          <a:p>
            <a:pPr>
              <a:defRPr/>
            </a:pPr>
            <a:endParaRPr lang="en-US" dirty="0"/>
          </a:p>
          <a:p>
            <a:pPr marL="0" indent="0">
              <a:buFontTx/>
              <a:buNone/>
              <a:defRPr/>
            </a:pPr>
            <a:endParaRPr lang="en-GB" dirty="0"/>
          </a:p>
        </p:txBody>
      </p:sp>
      <p:sp>
        <p:nvSpPr>
          <p:cNvPr id="737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5E3323BB-0F08-4777-B388-A38F121D633B}" type="slidenum">
              <a:rPr lang="en-GB" altLang="en-US" sz="1200" smtClean="0">
                <a:solidFill>
                  <a:srgbClr val="868F98"/>
                </a:solidFill>
              </a:rPr>
              <a:pPr eaLnBrk="1" hangingPunct="1">
                <a:spcBef>
                  <a:spcPct val="0"/>
                </a:spcBef>
                <a:buFontTx/>
                <a:buNone/>
              </a:pPr>
              <a:t>6</a:t>
            </a:fld>
            <a:endParaRPr lang="en-GB" altLang="en-US" sz="1200" smtClean="0">
              <a:solidFill>
                <a:srgbClr val="868F98"/>
              </a:solidFill>
            </a:endParaRPr>
          </a:p>
        </p:txBody>
      </p:sp>
      <p:pic>
        <p:nvPicPr>
          <p:cNvPr id="73733" name="Picture 2"/>
          <p:cNvPicPr>
            <a:picLocks noChangeAspect="1" noChangeArrowheads="1"/>
          </p:cNvPicPr>
          <p:nvPr/>
        </p:nvPicPr>
        <p:blipFill>
          <a:blip r:embed="rId2">
            <a:extLst>
              <a:ext uri="{28A0092B-C50C-407E-A947-70E740481C1C}">
                <a14:useLocalDpi xmlns:a14="http://schemas.microsoft.com/office/drawing/2010/main" val="0"/>
              </a:ext>
            </a:extLst>
          </a:blip>
          <a:srcRect l="22108" t="8459" r="28297" b="15871"/>
          <a:stretch>
            <a:fillRect/>
          </a:stretch>
        </p:blipFill>
        <p:spPr bwMode="auto">
          <a:xfrm>
            <a:off x="4859338" y="3033713"/>
            <a:ext cx="401955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39750" y="3860800"/>
            <a:ext cx="40322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75000"/>
              </a:spcBef>
              <a:spcAft>
                <a:spcPct val="0"/>
              </a:spcAft>
              <a:buChar char="•"/>
              <a:defRPr sz="2000">
                <a:solidFill>
                  <a:schemeClr val="tx1"/>
                </a:solidFill>
                <a:latin typeface="NJFont Book" pitchFamily="34" charset="0"/>
                <a:ea typeface="ＭＳ Ｐゴシック" pitchFamily="100" charset="-128"/>
                <a:cs typeface="NJFont Book" pitchFamily="34" charset="0"/>
              </a:defRPr>
            </a:lvl1pPr>
            <a:lvl2pPr marL="742950" indent="-285750" algn="l" rtl="0" eaLnBrk="0" fontAlgn="base" hangingPunct="0">
              <a:spcBef>
                <a:spcPct val="0"/>
              </a:spcBef>
              <a:spcAft>
                <a:spcPct val="0"/>
              </a:spcAft>
              <a:buChar char="–"/>
              <a:defRPr sz="1800">
                <a:solidFill>
                  <a:schemeClr val="tx1"/>
                </a:solidFill>
                <a:latin typeface="NJFont Book" pitchFamily="34" charset="0"/>
                <a:ea typeface="ＭＳ Ｐゴシック" pitchFamily="100" charset="-128"/>
                <a:cs typeface="ＭＳ Ｐゴシック"/>
              </a:defRPr>
            </a:lvl2pPr>
            <a:lvl3pPr marL="1143000" indent="-228600" algn="l" rtl="0" eaLnBrk="0" fontAlgn="base" hangingPunct="0">
              <a:spcBef>
                <a:spcPct val="20000"/>
              </a:spcBef>
              <a:spcAft>
                <a:spcPct val="0"/>
              </a:spcAft>
              <a:buChar char="•"/>
              <a:defRPr sz="1800">
                <a:solidFill>
                  <a:schemeClr val="tx1"/>
                </a:solidFill>
                <a:latin typeface="NJFont Book" pitchFamily="34" charset="0"/>
                <a:ea typeface="ＭＳ Ｐゴシック" pitchFamily="100" charset="-128"/>
                <a:cs typeface="ＭＳ Ｐゴシック"/>
              </a:defRPr>
            </a:lvl3pPr>
            <a:lvl4pPr marL="16002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4pPr>
            <a:lvl5pPr marL="2057400" indent="-228600" algn="l" rtl="0" eaLnBrk="0" fontAlgn="base" hangingPunct="0">
              <a:spcBef>
                <a:spcPct val="20000"/>
              </a:spcBef>
              <a:spcAft>
                <a:spcPct val="0"/>
              </a:spcAft>
              <a:buChar char="»"/>
              <a:defRPr>
                <a:solidFill>
                  <a:schemeClr val="bg1"/>
                </a:solidFill>
                <a:latin typeface="NJFont Book" pitchFamily="34" charset="0"/>
                <a:ea typeface="ＭＳ Ｐゴシック" pitchFamily="100" charset="-128"/>
                <a:cs typeface="ＭＳ Ｐゴシック"/>
              </a:defRPr>
            </a:lvl5pPr>
            <a:lvl6pPr marL="25146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6pPr>
            <a:lvl7pPr marL="29718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7pPr>
            <a:lvl8pPr marL="34290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8pPr>
            <a:lvl9pPr marL="3886200" indent="-228600" algn="l" rtl="0" eaLnBrk="1" fontAlgn="base" hangingPunct="1">
              <a:spcBef>
                <a:spcPct val="20000"/>
              </a:spcBef>
              <a:spcAft>
                <a:spcPct val="0"/>
              </a:spcAft>
              <a:buChar char="»"/>
              <a:defRPr sz="2000" b="1">
                <a:solidFill>
                  <a:schemeClr val="bg1"/>
                </a:solidFill>
                <a:latin typeface="+mn-lt"/>
                <a:ea typeface="ＭＳ Ｐゴシック" pitchFamily="100" charset="-128"/>
              </a:defRPr>
            </a:lvl9pPr>
          </a:lstStyle>
          <a:p>
            <a:pPr>
              <a:defRPr/>
            </a:pPr>
            <a:r>
              <a:rPr lang="en-US" kern="0" dirty="0" smtClean="0">
                <a:solidFill>
                  <a:srgbClr val="000000"/>
                </a:solidFill>
              </a:rPr>
              <a:t>Needs to be supported by integrated local development plans led by GLA / London Boroughs </a:t>
            </a:r>
          </a:p>
          <a:p>
            <a:pPr>
              <a:defRPr/>
            </a:pPr>
            <a:endParaRPr lang="en-US" kern="0" dirty="0" smtClean="0">
              <a:solidFill>
                <a:srgbClr val="000000"/>
              </a:solidFill>
            </a:endParaRPr>
          </a:p>
          <a:p>
            <a:pPr>
              <a:defRPr/>
            </a:pPr>
            <a:endParaRPr lang="en-US" kern="0" dirty="0" smtClean="0">
              <a:solidFill>
                <a:srgbClr val="000000"/>
              </a:solidFill>
            </a:endParaRPr>
          </a:p>
          <a:p>
            <a:pPr marL="0" indent="0">
              <a:buFontTx/>
              <a:buNone/>
              <a:defRPr/>
            </a:pPr>
            <a:endParaRPr lang="en-GB" kern="0" dirty="0">
              <a:solidFill>
                <a:srgbClr val="000000"/>
              </a:solidFill>
            </a:endParaRPr>
          </a:p>
        </p:txBody>
      </p:sp>
    </p:spTree>
    <p:extLst>
      <p:ext uri="{BB962C8B-B14F-4D97-AF65-F5344CB8AC3E}">
        <p14:creationId xmlns:p14="http://schemas.microsoft.com/office/powerpoint/2010/main" val="113171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9750" y="0"/>
            <a:ext cx="8064500" cy="1152525"/>
          </a:xfrm>
        </p:spPr>
        <p:txBody>
          <a:bodyPr/>
          <a:lstStyle/>
          <a:p>
            <a:r>
              <a:rPr lang="en-GB" altLang="en-US" smtClean="0">
                <a:ea typeface="ＭＳ Ｐゴシック" pitchFamily="34" charset="-128"/>
              </a:rPr>
              <a:t>How will we maximise regeneration opportunities?</a:t>
            </a:r>
          </a:p>
        </p:txBody>
      </p:sp>
      <p:sp>
        <p:nvSpPr>
          <p:cNvPr id="31747" name="Content Placeholder 2"/>
          <p:cNvSpPr>
            <a:spLocks noGrp="1"/>
          </p:cNvSpPr>
          <p:nvPr>
            <p:ph idx="1"/>
          </p:nvPr>
        </p:nvSpPr>
        <p:spPr>
          <a:xfrm>
            <a:off x="611188" y="981075"/>
            <a:ext cx="3781425" cy="5327650"/>
          </a:xfrm>
        </p:spPr>
        <p:txBody>
          <a:bodyPr/>
          <a:lstStyle/>
          <a:p>
            <a:pPr marL="0" indent="0">
              <a:buFontTx/>
              <a:buNone/>
              <a:defRPr/>
            </a:pPr>
            <a:r>
              <a:rPr lang="en-GB" altLang="en-US" b="1" dirty="0" smtClean="0">
                <a:ea typeface="ＭＳ Ｐゴシック" pitchFamily="34" charset="-128"/>
              </a:rPr>
              <a:t>Working with Local Authorities to identify opportunities for developing comprehensive local masterplans and development strategies </a:t>
            </a:r>
          </a:p>
          <a:p>
            <a:pPr>
              <a:defRPr/>
            </a:pPr>
            <a:r>
              <a:rPr lang="en-GB" altLang="en-US" dirty="0" smtClean="0">
                <a:ea typeface="ＭＳ Ｐゴシック" pitchFamily="34" charset="-128"/>
              </a:rPr>
              <a:t>These would demonstrate Crossrail 2’s potential to regenerate areas and create new opportunities for local communities</a:t>
            </a:r>
          </a:p>
          <a:p>
            <a:pPr>
              <a:defRPr/>
            </a:pPr>
            <a:r>
              <a:rPr lang="en-GB" altLang="en-US" dirty="0" smtClean="0">
                <a:ea typeface="ＭＳ Ｐゴシック" pitchFamily="34" charset="-128"/>
              </a:rPr>
              <a:t>This builds on housing potential opportunities, demonstrating the place making potential of Crossrail 2</a:t>
            </a:r>
          </a:p>
          <a:p>
            <a:pPr>
              <a:defRPr/>
            </a:pPr>
            <a:r>
              <a:rPr lang="en-US" altLang="en-US" dirty="0" smtClean="0">
                <a:ea typeface="ＭＳ Ｐゴシック" pitchFamily="34" charset="-128"/>
              </a:rPr>
              <a:t>Also an opportunity to think about local employment and training opportunities</a:t>
            </a:r>
            <a:endParaRPr lang="en-GB" altLang="en-US" dirty="0" smtClean="0">
              <a:ea typeface="ＭＳ Ｐゴシック" pitchFamily="34" charset="-128"/>
            </a:endParaRPr>
          </a:p>
          <a:p>
            <a:pPr>
              <a:defRPr/>
            </a:pPr>
            <a:endParaRPr lang="en-GB" altLang="en-US" dirty="0" smtClean="0">
              <a:ea typeface="ＭＳ Ｐゴシック" pitchFamily="34" charset="-128"/>
            </a:endParaRPr>
          </a:p>
          <a:p>
            <a:pPr marL="457200" lvl="1" indent="0">
              <a:buFontTx/>
              <a:buNone/>
              <a:defRPr/>
            </a:pPr>
            <a:endParaRPr lang="en-GB" altLang="en-US" dirty="0" smtClean="0">
              <a:ea typeface="ＭＳ Ｐゴシック" pitchFamily="34" charset="-128"/>
              <a:cs typeface="ＭＳ Ｐゴシック" pitchFamily="34" charset="-128"/>
            </a:endParaRPr>
          </a:p>
          <a:p>
            <a:pPr marL="457200" lvl="1" indent="0">
              <a:buFontTx/>
              <a:buNone/>
              <a:defRPr/>
            </a:pPr>
            <a:endParaRPr lang="en-GB" altLang="en-US" dirty="0" smtClean="0">
              <a:ea typeface="ＭＳ Ｐゴシック" pitchFamily="34" charset="-128"/>
              <a:cs typeface="ＭＳ Ｐゴシック" pitchFamily="34" charset="-128"/>
            </a:endParaRPr>
          </a:p>
        </p:txBody>
      </p:sp>
      <p:sp>
        <p:nvSpPr>
          <p:cNvPr id="7475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96F7B10E-B0F4-4AC7-8D14-60E5E80313E3}" type="slidenum">
              <a:rPr lang="en-GB" altLang="en-US" sz="1200" smtClean="0">
                <a:solidFill>
                  <a:srgbClr val="868F98"/>
                </a:solidFill>
              </a:rPr>
              <a:pPr eaLnBrk="1" hangingPunct="1">
                <a:spcBef>
                  <a:spcPct val="0"/>
                </a:spcBef>
                <a:buFontTx/>
                <a:buNone/>
              </a:pPr>
              <a:t>7</a:t>
            </a:fld>
            <a:endParaRPr lang="en-GB" altLang="en-US" sz="1200" smtClean="0">
              <a:solidFill>
                <a:srgbClr val="868F98"/>
              </a:solidFill>
            </a:endParaRPr>
          </a:p>
        </p:txBody>
      </p:sp>
      <p:pic>
        <p:nvPicPr>
          <p:cNvPr id="74757" name="Picture 5"/>
          <p:cNvPicPr>
            <a:picLocks noChangeAspect="1" noChangeArrowheads="1"/>
          </p:cNvPicPr>
          <p:nvPr/>
        </p:nvPicPr>
        <p:blipFill>
          <a:blip r:embed="rId3">
            <a:extLst>
              <a:ext uri="{28A0092B-C50C-407E-A947-70E740481C1C}">
                <a14:useLocalDpi xmlns:a14="http://schemas.microsoft.com/office/drawing/2010/main" val="0"/>
              </a:ext>
            </a:extLst>
          </a:blip>
          <a:srcRect l="10606"/>
          <a:stretch>
            <a:fillRect/>
          </a:stretch>
        </p:blipFill>
        <p:spPr bwMode="auto">
          <a:xfrm>
            <a:off x="4464050" y="1016000"/>
            <a:ext cx="4389438" cy="500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24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9750" y="0"/>
            <a:ext cx="8064500" cy="1152525"/>
          </a:xfrm>
        </p:spPr>
        <p:txBody>
          <a:bodyPr/>
          <a:lstStyle/>
          <a:p>
            <a:r>
              <a:rPr lang="en-GB" altLang="en-US" smtClean="0">
                <a:ea typeface="ＭＳ Ｐゴシック" pitchFamily="34" charset="-128"/>
              </a:rPr>
              <a:t>How will we maximise regeneration opportunities?</a:t>
            </a:r>
          </a:p>
        </p:txBody>
      </p:sp>
      <p:sp>
        <p:nvSpPr>
          <p:cNvPr id="35843" name="Content Placeholder 2"/>
          <p:cNvSpPr>
            <a:spLocks noGrp="1"/>
          </p:cNvSpPr>
          <p:nvPr>
            <p:ph idx="1"/>
          </p:nvPr>
        </p:nvSpPr>
        <p:spPr>
          <a:xfrm>
            <a:off x="539750" y="1082675"/>
            <a:ext cx="8064500" cy="5327650"/>
          </a:xfrm>
        </p:spPr>
        <p:txBody>
          <a:bodyPr/>
          <a:lstStyle/>
          <a:p>
            <a:pPr marL="0" indent="0">
              <a:buFontTx/>
              <a:buNone/>
              <a:defRPr/>
            </a:pPr>
            <a:r>
              <a:rPr lang="en-GB" altLang="en-US" b="1" dirty="0" smtClean="0">
                <a:ea typeface="ＭＳ Ｐゴシック" pitchFamily="34" charset="-128"/>
              </a:rPr>
              <a:t>Through the Crossrail 2 independent Growth Commission</a:t>
            </a:r>
          </a:p>
          <a:p>
            <a:pPr marL="0" indent="0">
              <a:buFontTx/>
              <a:buNone/>
              <a:defRPr/>
            </a:pPr>
            <a:endParaRPr lang="en-GB" altLang="en-US" sz="400" b="1" dirty="0" smtClean="0">
              <a:ea typeface="ＭＳ Ｐゴシック" pitchFamily="34" charset="-128"/>
            </a:endParaRPr>
          </a:p>
          <a:p>
            <a:pPr lvl="1">
              <a:defRPr/>
            </a:pPr>
            <a:r>
              <a:rPr lang="en-GB" altLang="en-US" sz="2000" dirty="0" smtClean="0">
                <a:ea typeface="ＭＳ Ｐゴシック" pitchFamily="34" charset="-128"/>
                <a:cs typeface="ＭＳ Ｐゴシック" pitchFamily="34" charset="-128"/>
              </a:rPr>
              <a:t>Remit to help ensure that opportunities for regeneration, house building and job creation made possible by the new railway can be developed to their full potential</a:t>
            </a:r>
          </a:p>
          <a:p>
            <a:pPr lvl="1">
              <a:defRPr/>
            </a:pPr>
            <a:endParaRPr lang="en-GB" altLang="en-US" sz="2000" dirty="0" smtClean="0">
              <a:ea typeface="ＭＳ Ｐゴシック" pitchFamily="34" charset="-128"/>
              <a:cs typeface="ＭＳ Ｐゴシック" pitchFamily="34" charset="-128"/>
            </a:endParaRPr>
          </a:p>
          <a:p>
            <a:pPr lvl="1">
              <a:defRPr/>
            </a:pPr>
            <a:r>
              <a:rPr lang="en-GB" altLang="en-US" sz="2000" dirty="0" smtClean="0">
                <a:ea typeface="ＭＳ Ｐゴシック" pitchFamily="34" charset="-128"/>
                <a:cs typeface="ＭＳ Ｐゴシック" pitchFamily="34" charset="-128"/>
              </a:rPr>
              <a:t>Working with London boroughs, county and district councils outside London and other key stakeholders</a:t>
            </a:r>
          </a:p>
          <a:p>
            <a:pPr marL="457200" lvl="1" indent="0">
              <a:buFontTx/>
              <a:buNone/>
              <a:defRPr/>
            </a:pPr>
            <a:endParaRPr lang="en-GB" altLang="en-US" sz="2000" dirty="0" smtClean="0">
              <a:ea typeface="ＭＳ Ｐゴシック" pitchFamily="34" charset="-128"/>
              <a:cs typeface="ＭＳ Ｐゴシック" pitchFamily="34" charset="-128"/>
            </a:endParaRPr>
          </a:p>
        </p:txBody>
      </p:sp>
      <p:sp>
        <p:nvSpPr>
          <p:cNvPr id="7578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A193B456-358E-4D6D-BCB4-4EA105D4FA83}" type="slidenum">
              <a:rPr lang="en-GB" altLang="en-US" sz="1200" smtClean="0">
                <a:solidFill>
                  <a:srgbClr val="868F98"/>
                </a:solidFill>
              </a:rPr>
              <a:pPr eaLnBrk="1" hangingPunct="1">
                <a:spcBef>
                  <a:spcPct val="0"/>
                </a:spcBef>
                <a:buFontTx/>
                <a:buNone/>
              </a:pPr>
              <a:t>8</a:t>
            </a:fld>
            <a:endParaRPr lang="en-GB" altLang="en-US" sz="1200" smtClean="0">
              <a:solidFill>
                <a:srgbClr val="868F98"/>
              </a:solidFill>
            </a:endParaRPr>
          </a:p>
        </p:txBody>
      </p:sp>
      <p:pic>
        <p:nvPicPr>
          <p:cNvPr id="75781" name="Picture 6" descr="http://leftfootforward.org/images/2013/03/Kens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3284538"/>
            <a:ext cx="32972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850" y="3562350"/>
            <a:ext cx="5040313" cy="1630363"/>
          </a:xfrm>
          <a:prstGeom prst="rect">
            <a:avLst/>
          </a:prstGeom>
        </p:spPr>
        <p:txBody>
          <a:bodyPr>
            <a:spAutoFit/>
          </a:bodyPr>
          <a:lstStyle/>
          <a:p>
            <a:pPr marL="800100" lvl="1" indent="-342900" fontAlgn="base">
              <a:spcBef>
                <a:spcPct val="0"/>
              </a:spcBef>
              <a:spcAft>
                <a:spcPct val="0"/>
              </a:spcAft>
              <a:buFontTx/>
              <a:buChar char="-"/>
              <a:defRPr/>
            </a:pPr>
            <a:r>
              <a:rPr lang="en-GB" altLang="en-US" sz="2000" dirty="0">
                <a:solidFill>
                  <a:srgbClr val="000000"/>
                </a:solidFill>
                <a:ea typeface="ＭＳ Ｐゴシック" pitchFamily="34" charset="-128"/>
                <a:cs typeface="ＭＳ Ｐゴシック" pitchFamily="34" charset="-128"/>
              </a:rPr>
              <a:t>The Growth Commission will report in spring 2016, allowing the Crossrail 2 team to ensure plans for local development and the route are aligned</a:t>
            </a:r>
          </a:p>
          <a:p>
            <a:pPr lvl="1" fontAlgn="base">
              <a:spcBef>
                <a:spcPct val="0"/>
              </a:spcBef>
              <a:spcAft>
                <a:spcPct val="0"/>
              </a:spcAft>
              <a:defRPr/>
            </a:pPr>
            <a:endParaRPr lang="en-US" altLang="en-US" sz="2000" dirty="0">
              <a:solidFill>
                <a:srgbClr val="000000"/>
              </a:solidFill>
              <a:ea typeface="ＭＳ Ｐゴシック" pitchFamily="34" charset="-128"/>
              <a:cs typeface="ＭＳ Ｐゴシック" pitchFamily="34" charset="-128"/>
            </a:endParaRPr>
          </a:p>
        </p:txBody>
      </p:sp>
      <p:sp>
        <p:nvSpPr>
          <p:cNvPr id="75783" name="Rectangle 6"/>
          <p:cNvSpPr>
            <a:spLocks noChangeArrowheads="1"/>
          </p:cNvSpPr>
          <p:nvPr/>
        </p:nvSpPr>
        <p:spPr bwMode="auto">
          <a:xfrm>
            <a:off x="5364163" y="6129338"/>
            <a:ext cx="3636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lvl="1" eaLnBrk="1" fontAlgn="base" hangingPunct="1">
              <a:spcBef>
                <a:spcPct val="0"/>
              </a:spcBef>
              <a:spcAft>
                <a:spcPct val="0"/>
              </a:spcAft>
              <a:buFontTx/>
              <a:buNone/>
            </a:pPr>
            <a:r>
              <a:rPr lang="en-US" altLang="en-US">
                <a:solidFill>
                  <a:srgbClr val="000000"/>
                </a:solidFill>
                <a:cs typeface="Arial" pitchFamily="34" charset="0"/>
              </a:rPr>
              <a:t>High density housing: Kensington &amp; Chelsea</a:t>
            </a:r>
            <a:endParaRPr lang="en-GB" altLang="en-US">
              <a:solidFill>
                <a:srgbClr val="000000"/>
              </a:solidFill>
              <a:cs typeface="Arial" pitchFamily="34" charset="0"/>
            </a:endParaRPr>
          </a:p>
          <a:p>
            <a:pPr lvl="1" eaLnBrk="1" fontAlgn="base" hangingPunct="1">
              <a:spcBef>
                <a:spcPct val="0"/>
              </a:spcBef>
              <a:spcAft>
                <a:spcPct val="0"/>
              </a:spcAft>
              <a:buFontTx/>
              <a:buNone/>
            </a:pPr>
            <a:endParaRPr lang="en-US" altLang="en-US" sz="2400">
              <a:solidFill>
                <a:srgbClr val="000000"/>
              </a:solidFill>
              <a:cs typeface="Arial" pitchFamily="34" charset="0"/>
            </a:endParaRPr>
          </a:p>
        </p:txBody>
      </p:sp>
    </p:spTree>
    <p:extLst>
      <p:ext uri="{BB962C8B-B14F-4D97-AF65-F5344CB8AC3E}">
        <p14:creationId xmlns:p14="http://schemas.microsoft.com/office/powerpoint/2010/main" val="86672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9750" y="0"/>
            <a:ext cx="8064500" cy="1152525"/>
          </a:xfrm>
        </p:spPr>
        <p:txBody>
          <a:bodyPr/>
          <a:lstStyle/>
          <a:p>
            <a:r>
              <a:rPr lang="en-GB" altLang="en-US" smtClean="0">
                <a:ea typeface="ＭＳ Ｐゴシック" pitchFamily="34" charset="-128"/>
              </a:rPr>
              <a:t>How will we maximise regeneration opportunities?</a:t>
            </a:r>
          </a:p>
        </p:txBody>
      </p:sp>
      <p:sp>
        <p:nvSpPr>
          <p:cNvPr id="37891" name="Content Placeholder 2"/>
          <p:cNvSpPr>
            <a:spLocks noGrp="1"/>
          </p:cNvSpPr>
          <p:nvPr>
            <p:ph idx="1"/>
          </p:nvPr>
        </p:nvSpPr>
        <p:spPr>
          <a:xfrm>
            <a:off x="576263" y="981075"/>
            <a:ext cx="8064500" cy="5327650"/>
          </a:xfrm>
        </p:spPr>
        <p:txBody>
          <a:bodyPr/>
          <a:lstStyle/>
          <a:p>
            <a:pPr marL="0" indent="0">
              <a:buFontTx/>
              <a:buNone/>
              <a:defRPr/>
            </a:pPr>
            <a:r>
              <a:rPr lang="en-GB" altLang="en-US" b="1" dirty="0" smtClean="0">
                <a:ea typeface="ＭＳ Ｐゴシック" pitchFamily="34" charset="-128"/>
              </a:rPr>
              <a:t>Consultations and public engagement to understand community needs and aspirations early in the scheme development</a:t>
            </a:r>
          </a:p>
          <a:p>
            <a:pPr lvl="1">
              <a:defRPr/>
            </a:pPr>
            <a:r>
              <a:rPr lang="en-US" altLang="en-US" dirty="0" smtClean="0">
                <a:ea typeface="ＭＳ Ｐゴシック" pitchFamily="34" charset="-128"/>
              </a:rPr>
              <a:t>Public consultation to present early thinking on station layouts</a:t>
            </a:r>
          </a:p>
          <a:p>
            <a:pPr lvl="1">
              <a:defRPr/>
            </a:pPr>
            <a:r>
              <a:rPr lang="en-US" altLang="en-US" dirty="0" smtClean="0">
                <a:ea typeface="ＭＳ Ｐゴシック" pitchFamily="34" charset="-128"/>
              </a:rPr>
              <a:t>Established community liaison panels</a:t>
            </a:r>
          </a:p>
          <a:p>
            <a:pPr lvl="1">
              <a:defRPr/>
            </a:pPr>
            <a:r>
              <a:rPr lang="en-US" altLang="en-US" dirty="0" smtClean="0">
                <a:ea typeface="ＭＳ Ｐゴシック" pitchFamily="34" charset="-128"/>
              </a:rPr>
              <a:t>Ongoing dialogue with community throughout scheme development</a:t>
            </a:r>
          </a:p>
          <a:p>
            <a:pPr lvl="1">
              <a:defRPr/>
            </a:pPr>
            <a:endParaRPr lang="en-US" altLang="en-US" b="1" dirty="0" smtClean="0">
              <a:ea typeface="ＭＳ Ｐゴシック" pitchFamily="34" charset="-128"/>
            </a:endParaRPr>
          </a:p>
          <a:p>
            <a:pPr lvl="1">
              <a:defRPr/>
            </a:pPr>
            <a:endParaRPr lang="en-GB" altLang="en-US" b="1" dirty="0" smtClean="0">
              <a:ea typeface="ＭＳ Ｐゴシック" pitchFamily="34" charset="-128"/>
            </a:endParaRPr>
          </a:p>
          <a:p>
            <a:pPr>
              <a:defRPr/>
            </a:pPr>
            <a:endParaRPr lang="en-GB" altLang="en-US" b="1" dirty="0" smtClean="0">
              <a:ea typeface="ＭＳ Ｐゴシック" pitchFamily="34" charset="-128"/>
            </a:endParaRPr>
          </a:p>
        </p:txBody>
      </p:sp>
      <p:sp>
        <p:nvSpPr>
          <p:cNvPr id="768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75000"/>
              </a:spcBef>
              <a:buChar char="•"/>
              <a:defRPr sz="2000">
                <a:solidFill>
                  <a:schemeClr val="tx1"/>
                </a:solidFill>
                <a:latin typeface="NJFont Book" pitchFamily="34" charset="0"/>
                <a:ea typeface="ＭＳ Ｐゴシック" pitchFamily="34" charset="-128"/>
                <a:cs typeface="NJFont Book" pitchFamily="34" charset="0"/>
              </a:defRPr>
            </a:lvl1pPr>
            <a:lvl2pPr marL="742950" indent="-285750" eaLnBrk="0" hangingPunct="0">
              <a:buChar char="–"/>
              <a:defRPr>
                <a:solidFill>
                  <a:schemeClr val="tx1"/>
                </a:solidFill>
                <a:latin typeface="NJFont Book" pitchFamily="34" charset="0"/>
                <a:ea typeface="ＭＳ Ｐゴシック" pitchFamily="34" charset="-128"/>
                <a:cs typeface="ＭＳ Ｐゴシック" pitchFamily="34" charset="-128"/>
              </a:defRPr>
            </a:lvl2pPr>
            <a:lvl3pPr marL="1143000" indent="-228600" eaLnBrk="0" hangingPunct="0">
              <a:spcBef>
                <a:spcPct val="20000"/>
              </a:spcBef>
              <a:buChar char="•"/>
              <a:defRPr>
                <a:solidFill>
                  <a:schemeClr val="tx1"/>
                </a:solidFill>
                <a:latin typeface="NJFont Book" pitchFamily="34" charset="0"/>
                <a:ea typeface="ＭＳ Ｐゴシック" pitchFamily="34" charset="-128"/>
                <a:cs typeface="ＭＳ Ｐゴシック" pitchFamily="34" charset="-128"/>
              </a:defRPr>
            </a:lvl3pPr>
            <a:lvl4pPr marL="16002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4pPr>
            <a:lvl5pPr marL="2057400" indent="-228600" eaLnBrk="0" hangingPunct="0">
              <a:spcBef>
                <a:spcPct val="20000"/>
              </a:spcBef>
              <a:buChar char="»"/>
              <a:defRPr>
                <a:solidFill>
                  <a:schemeClr val="bg1"/>
                </a:solidFill>
                <a:latin typeface="NJFont Book" pitchFamily="34" charset="0"/>
                <a:ea typeface="ＭＳ Ｐゴシック" pitchFamily="34" charset="-128"/>
                <a:cs typeface="ＭＳ Ｐゴシック" pitchFamily="34" charset="-128"/>
              </a:defRPr>
            </a:lvl5pPr>
            <a:lvl6pPr marL="25146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6pPr>
            <a:lvl7pPr marL="29718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7pPr>
            <a:lvl8pPr marL="34290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8pPr>
            <a:lvl9pPr marL="3886200" indent="-228600" eaLnBrk="0" fontAlgn="base" hangingPunct="0">
              <a:spcBef>
                <a:spcPct val="20000"/>
              </a:spcBef>
              <a:spcAft>
                <a:spcPct val="0"/>
              </a:spcAft>
              <a:buChar char="»"/>
              <a:defRPr>
                <a:solidFill>
                  <a:schemeClr val="bg1"/>
                </a:solidFill>
                <a:latin typeface="NJFont Book" pitchFamily="34" charset="0"/>
                <a:ea typeface="ＭＳ Ｐゴシック" pitchFamily="34" charset="-128"/>
                <a:cs typeface="ＭＳ Ｐゴシック" pitchFamily="34" charset="-128"/>
              </a:defRPr>
            </a:lvl9pPr>
          </a:lstStyle>
          <a:p>
            <a:pPr eaLnBrk="1" hangingPunct="1">
              <a:spcBef>
                <a:spcPct val="0"/>
              </a:spcBef>
              <a:buFontTx/>
              <a:buNone/>
            </a:pPr>
            <a:fld id="{D5C37B0F-52B0-4348-9D08-C3BB0C2B6FD4}" type="slidenum">
              <a:rPr lang="en-GB" altLang="en-US" sz="1200" smtClean="0">
                <a:solidFill>
                  <a:srgbClr val="868F98"/>
                </a:solidFill>
              </a:rPr>
              <a:pPr eaLnBrk="1" hangingPunct="1">
                <a:spcBef>
                  <a:spcPct val="0"/>
                </a:spcBef>
                <a:buFontTx/>
                <a:buNone/>
              </a:pPr>
              <a:t>9</a:t>
            </a:fld>
            <a:endParaRPr lang="en-GB" altLang="en-US" sz="1200" smtClean="0">
              <a:solidFill>
                <a:srgbClr val="868F98"/>
              </a:solidFill>
            </a:endParaRP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2854325"/>
            <a:ext cx="7051675"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805316"/>
      </p:ext>
    </p:extLst>
  </p:cSld>
  <p:clrMapOvr>
    <a:masterClrMapping/>
  </p:clrMapOvr>
</p:sld>
</file>

<file path=ppt/theme/theme1.xml><?xml version="1.0" encoding="utf-8"?>
<a:theme xmlns:a="http://schemas.openxmlformats.org/drawingml/2006/main" name="TfL Planning template 140113">
  <a:themeElements>
    <a:clrScheme name="TfL Official Colours">
      <a:dk1>
        <a:srgbClr val="0019A8"/>
      </a:dk1>
      <a:lt1>
        <a:srgbClr val="000000"/>
      </a:lt1>
      <a:dk2>
        <a:srgbClr val="FFFFFF"/>
      </a:dk2>
      <a:lt2>
        <a:srgbClr val="868F98"/>
      </a:lt2>
      <a:accent1>
        <a:srgbClr val="DC241F"/>
      </a:accent1>
      <a:accent2>
        <a:srgbClr val="E86A10"/>
      </a:accent2>
      <a:accent3>
        <a:srgbClr val="FFCE00"/>
      </a:accent3>
      <a:accent4>
        <a:srgbClr val="007229"/>
      </a:accent4>
      <a:accent5>
        <a:srgbClr val="00A0E2"/>
      </a:accent5>
      <a:accent6>
        <a:srgbClr val="751056"/>
      </a:accent6>
      <a:hlink>
        <a:srgbClr val="0019A8"/>
      </a:hlink>
      <a:folHlink>
        <a:srgbClr val="751056"/>
      </a:folHlink>
    </a:clrScheme>
    <a:fontScheme name="TfL NJ Fonts">
      <a:majorFont>
        <a:latin typeface="NJFont Medium"/>
        <a:ea typeface=""/>
        <a:cs typeface=""/>
      </a:majorFont>
      <a:minorFont>
        <a:latin typeface="NJFont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sz="2200" dirty="0" err="1" smtClean="0">
            <a:solidFill>
              <a:schemeClr val="bg1"/>
            </a:solidFill>
            <a:latin typeface="NJFont Light" panose="020B0303020304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pitchFamily="100" charset="0"/>
          </a:defRPr>
        </a:defPPr>
      </a:lstStyle>
    </a:lnDef>
    <a:txDef>
      <a:spPr>
        <a:noFill/>
      </a:spPr>
      <a:bodyPr wrap="square" lIns="0" tIns="0" rIns="0" bIns="0" rtlCol="0" anchor="ctr">
        <a:normAutofit/>
      </a:bodyPr>
      <a:lstStyle>
        <a:defPPr>
          <a:defRPr sz="2200" dirty="0" err="1" smtClean="0">
            <a:latin typeface="+mn-lt"/>
          </a:defRPr>
        </a:defPPr>
      </a:lstStyle>
    </a:txDef>
  </a:objectDefaults>
  <a:extraClrSchemeLst>
    <a:extraClrScheme>
      <a:clrScheme name="Tf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f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f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f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f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f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f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fL 8">
        <a:dk1>
          <a:srgbClr val="808080"/>
        </a:dk1>
        <a:lt1>
          <a:srgbClr val="FFFFFF"/>
        </a:lt1>
        <a:dk2>
          <a:srgbClr val="000000"/>
        </a:dk2>
        <a:lt2>
          <a:srgbClr val="FFFFFF"/>
        </a:lt2>
        <a:accent1>
          <a:srgbClr val="FF9900"/>
        </a:accent1>
        <a:accent2>
          <a:srgbClr val="FFFF00"/>
        </a:accent2>
        <a:accent3>
          <a:srgbClr val="AAAAAA"/>
        </a:accent3>
        <a:accent4>
          <a:srgbClr val="DADADA"/>
        </a:accent4>
        <a:accent5>
          <a:srgbClr val="FFCAAA"/>
        </a:accent5>
        <a:accent6>
          <a:srgbClr val="E7E700"/>
        </a:accent6>
        <a:hlink>
          <a:srgbClr val="CC00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1157</Words>
  <Application>Microsoft Office PowerPoint</Application>
  <PresentationFormat>On-screen Show (4:3)</PresentationFormat>
  <Paragraphs>176</Paragraphs>
  <Slides>11</Slides>
  <Notes>5</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TfL Planning template 140113</vt:lpstr>
      <vt:lpstr>7_Office Theme</vt:lpstr>
      <vt:lpstr>3_Office Theme</vt:lpstr>
      <vt:lpstr>Key benefits of Crossrail 2</vt:lpstr>
      <vt:lpstr>PowerPoint Presentation</vt:lpstr>
      <vt:lpstr>Identifying opportunities for housing growth</vt:lpstr>
      <vt:lpstr>PowerPoint Presentation</vt:lpstr>
      <vt:lpstr>Crossrail 2 supporting uplift within existing regeneration areas</vt:lpstr>
      <vt:lpstr>Housing development provides an opportunity for local regeneration</vt:lpstr>
      <vt:lpstr>How will we maximise regeneration opportunities?</vt:lpstr>
      <vt:lpstr>How will we maximise regeneration opportunities?</vt:lpstr>
      <vt:lpstr>How will we maximise regeneration opportunities?</vt:lpstr>
      <vt:lpstr>How will we maximise regeneration opportunities?</vt:lpstr>
      <vt:lpstr>Conclusion</vt:lpstr>
    </vt:vector>
  </TitlesOfParts>
  <Company>Greater London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benefits of Crossrail 2</dc:title>
  <dc:creator>Andrew Dismore</dc:creator>
  <cp:lastModifiedBy>Andrew Dismore</cp:lastModifiedBy>
  <cp:revision>2</cp:revision>
  <dcterms:created xsi:type="dcterms:W3CDTF">2016-01-07T14:30:11Z</dcterms:created>
  <dcterms:modified xsi:type="dcterms:W3CDTF">2016-01-07T14:32:35Z</dcterms:modified>
</cp:coreProperties>
</file>